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2" d="100"/>
          <a:sy n="62" d="100"/>
        </p:scale>
        <p:origin x="1694" y="27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hidalgo08/testrepo/blob/6a402cbab05d8bc7687a2cefced63b5689f3b05a/Data%20Wrangling"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92294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Rodrigo Hidalgo </a:t>
            </a:r>
            <a:r>
              <a:rPr lang="en-US" dirty="0" err="1">
                <a:solidFill>
                  <a:schemeClr val="bg2"/>
                </a:solidFill>
                <a:latin typeface="Abadi"/>
                <a:ea typeface="SF Pro" pitchFamily="2" charset="0"/>
                <a:cs typeface="SF Pro" pitchFamily="2" charset="0"/>
              </a:rPr>
              <a:t>Mestanza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12nd of February of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64064" y="1792847"/>
            <a:ext cx="5169471" cy="3811587"/>
          </a:xfrm>
          <a:prstGeom prst="rect">
            <a:avLst/>
          </a:prstGeom>
        </p:spPr>
        <p:txBody>
          <a:bodyPr lIns="91440" tIns="45720" rIns="91440" bIns="45720" anchor="t">
            <a:noAutofit/>
          </a:body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This web scraping process extracts information about Falcon 9 and Falcon Heavy rocket launches from Wikipedia, using Python, </a:t>
            </a:r>
            <a:r>
              <a:rPr lang="en-US" sz="1600" dirty="0" err="1">
                <a:solidFill>
                  <a:schemeClr val="accent3">
                    <a:lumMod val="25000"/>
                  </a:schemeClr>
                </a:solidFill>
                <a:latin typeface="Abadi" panose="020B0604020104020204" pitchFamily="34" charset="0"/>
              </a:rPr>
              <a:t>BeautifulSoup</a:t>
            </a:r>
            <a:r>
              <a:rPr lang="en-US" sz="1600" dirty="0">
                <a:solidFill>
                  <a:schemeClr val="accent3">
                    <a:lumMod val="25000"/>
                  </a:schemeClr>
                </a:solidFill>
                <a:latin typeface="Abadi" panose="020B0604020104020204" pitchFamily="34" charset="0"/>
              </a:rPr>
              <a:t>, and Pandas. A structured sequence is followed to collect, clean, and organize the data.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URL: https://github.com/rahidalgo08/testrepo/blob/caf30f462995abc81e56b6155b8d3ccd557df5f1/Web%20Scrapping</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9" name="Imagen 8">
            <a:extLst>
              <a:ext uri="{FF2B5EF4-FFF2-40B4-BE49-F238E27FC236}">
                <a16:creationId xmlns:a16="http://schemas.microsoft.com/office/drawing/2014/main" id="{9684ED91-D7DA-971C-F27A-C8FB1B08D40E}"/>
              </a:ext>
            </a:extLst>
          </p:cNvPr>
          <p:cNvPicPr>
            <a:picLocks noChangeAspect="1"/>
          </p:cNvPicPr>
          <p:nvPr/>
        </p:nvPicPr>
        <p:blipFill>
          <a:blip r:embed="rId3"/>
          <a:stretch>
            <a:fillRect/>
          </a:stretch>
        </p:blipFill>
        <p:spPr>
          <a:xfrm>
            <a:off x="5910262" y="1716216"/>
            <a:ext cx="5461000" cy="4359018"/>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322767" cy="4351338"/>
          </a:xfrm>
          <a:prstGeom prst="rect">
            <a:avLst/>
          </a:prstGeom>
        </p:spPr>
        <p:txBody>
          <a:bodyPr/>
          <a:lstStyle/>
          <a:p>
            <a:r>
              <a:rPr lang="en-US" sz="1600" dirty="0">
                <a:solidFill>
                  <a:schemeClr val="accent3">
                    <a:lumMod val="25000"/>
                  </a:schemeClr>
                </a:solidFill>
                <a:latin typeface="Abadi" panose="020B0604020104020204" pitchFamily="34" charset="0"/>
              </a:rPr>
              <a:t>The data was cleaning by removing </a:t>
            </a:r>
            <a:r>
              <a:rPr lang="en-US" sz="1600" dirty="0" err="1">
                <a:solidFill>
                  <a:schemeClr val="accent3">
                    <a:lumMod val="25000"/>
                  </a:schemeClr>
                </a:solidFill>
                <a:latin typeface="Abadi" panose="020B0604020104020204" pitchFamily="34" charset="0"/>
              </a:rPr>
              <a:t>dulicates</a:t>
            </a:r>
            <a:r>
              <a:rPr lang="en-US" sz="1600" dirty="0">
                <a:solidFill>
                  <a:schemeClr val="accent3">
                    <a:lumMod val="25000"/>
                  </a:schemeClr>
                </a:solidFill>
                <a:latin typeface="Abadi" panose="020B0604020104020204" pitchFamily="34" charset="0"/>
              </a:rPr>
              <a:t>, missing values and correcting inconsistencies. Also, I extracting new features, encode categorical variables and feature scaling. The data was split by training and testing data. And was necessary to normalize and to make and standardization.</a:t>
            </a:r>
          </a:p>
          <a:p>
            <a:r>
              <a:rPr lang="en-US" sz="2200" dirty="0">
                <a:solidFill>
                  <a:schemeClr val="accent3">
                    <a:lumMod val="25000"/>
                  </a:schemeClr>
                </a:solidFill>
                <a:latin typeface="Abadi" panose="020B0604020104020204" pitchFamily="34" charset="0"/>
              </a:rPr>
              <a:t>URL: </a:t>
            </a:r>
            <a:r>
              <a:rPr lang="en-US" sz="2200" dirty="0">
                <a:solidFill>
                  <a:schemeClr val="accent3">
                    <a:lumMod val="25000"/>
                  </a:schemeClr>
                </a:solidFill>
                <a:latin typeface="Abadi" panose="020B0604020104020204" pitchFamily="34" charset="0"/>
                <a:hlinkClick r:id="rId3"/>
              </a:rPr>
              <a:t>https://github.com/rahidalgo08/testrepo/blob/6a402cbab05d8bc7687a2cefced63b5689f3b05a/Data%20Wrangling</a:t>
            </a: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Imagen 2">
            <a:extLst>
              <a:ext uri="{FF2B5EF4-FFF2-40B4-BE49-F238E27FC236}">
                <a16:creationId xmlns:a16="http://schemas.microsoft.com/office/drawing/2014/main" id="{231B9E2B-C8FE-FA07-F756-06609E99BBAD}"/>
              </a:ext>
            </a:extLst>
          </p:cNvPr>
          <p:cNvPicPr>
            <a:picLocks noChangeAspect="1"/>
          </p:cNvPicPr>
          <p:nvPr/>
        </p:nvPicPr>
        <p:blipFill>
          <a:blip r:embed="rId4"/>
          <a:stretch>
            <a:fillRect/>
          </a:stretch>
        </p:blipFill>
        <p:spPr>
          <a:xfrm>
            <a:off x="7290486" y="1593165"/>
            <a:ext cx="4510217" cy="506712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We have the next charts and their main purpose:</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Flight Number vs. Payload Mass with Launch Outcome: To observe how the number of flights and payload mass affect the landing success</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Flight Number vs. Launch Site:  To analyze variations in success rates based on the launch site.</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Payload Mass vs. Launch Site: To examine differences in payload mass across launch sites and their impact on landing success.</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Success Rate by Orbit Type: To identify which orbit types have the highest probability of a successful launch.</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Flight Number vs. Orbit Type: To determine if the number of flights influences the choice of orbit type.</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Payload Mass vs. Orbit Type:  To explore how payload mass varies across different orbit types.</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Annual Success Rate Trend: To analyze how the launch success rate has evolved over time.</a:t>
            </a:r>
          </a:p>
          <a:p>
            <a:pPr>
              <a:lnSpc>
                <a:spcPct val="100000"/>
              </a:lnSpc>
              <a:spcBef>
                <a:spcPts val="1400"/>
              </a:spcBef>
            </a:pPr>
            <a:r>
              <a:rPr lang="en-US" sz="1800" dirty="0">
                <a:solidFill>
                  <a:schemeClr val="accent3">
                    <a:lumMod val="25000"/>
                  </a:schemeClr>
                </a:solidFill>
                <a:latin typeface="Abadi" panose="020B0604020104020204" pitchFamily="34" charset="0"/>
              </a:rPr>
              <a:t>URL: https://github.com/rahidalgo08/testrepo/blob/2976b46bd5071c1380c8888beee9b12b6b383386/EDA%20with%20visualization</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08919" y="1272746"/>
            <a:ext cx="11883081" cy="5375189"/>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Data Extraction and Cleaning</a:t>
            </a:r>
          </a:p>
          <a:p>
            <a:pPr lvl="1">
              <a:lnSpc>
                <a:spcPct val="100000"/>
              </a:lnSpc>
              <a:spcBef>
                <a:spcPts val="1400"/>
              </a:spcBef>
            </a:pPr>
            <a:r>
              <a:rPr lang="en-US" sz="1400" dirty="0">
                <a:solidFill>
                  <a:schemeClr val="accent3">
                    <a:lumMod val="25000"/>
                  </a:schemeClr>
                </a:solidFill>
                <a:latin typeface="Abadi"/>
              </a:rPr>
              <a:t>A dataset of SpaceX launches is downloaded in CSV format.</a:t>
            </a:r>
          </a:p>
          <a:p>
            <a:pPr lvl="1">
              <a:lnSpc>
                <a:spcPct val="100000"/>
              </a:lnSpc>
              <a:spcBef>
                <a:spcPts val="1400"/>
              </a:spcBef>
            </a:pPr>
            <a:r>
              <a:rPr lang="en-US" sz="1400" dirty="0">
                <a:solidFill>
                  <a:schemeClr val="accent3">
                    <a:lumMod val="25000"/>
                  </a:schemeClr>
                </a:solidFill>
                <a:latin typeface="Abadi"/>
              </a:rPr>
              <a:t>It's stored in an SQLite database in the SPACEXTBL table.</a:t>
            </a:r>
          </a:p>
          <a:p>
            <a:pPr lvl="1">
              <a:lnSpc>
                <a:spcPct val="100000"/>
              </a:lnSpc>
              <a:spcBef>
                <a:spcPts val="1400"/>
              </a:spcBef>
            </a:pPr>
            <a:r>
              <a:rPr lang="en-US" sz="1400" dirty="0">
                <a:solidFill>
                  <a:schemeClr val="accent3">
                    <a:lumMod val="25000"/>
                  </a:schemeClr>
                </a:solidFill>
                <a:latin typeface="Abadi"/>
              </a:rPr>
              <a:t>Blank rows are removed, and a cleaned table SPACEXTBL is created</a:t>
            </a:r>
          </a:p>
          <a:p>
            <a:pPr>
              <a:lnSpc>
                <a:spcPct val="100000"/>
              </a:lnSpc>
              <a:spcBef>
                <a:spcPts val="1400"/>
              </a:spcBef>
            </a:pPr>
            <a:r>
              <a:rPr lang="en-US" sz="1800" dirty="0">
                <a:solidFill>
                  <a:schemeClr val="accent3">
                    <a:lumMod val="25000"/>
                  </a:schemeClr>
                </a:solidFill>
                <a:latin typeface="Abadi"/>
              </a:rPr>
              <a:t>Data Analysis Queries</a:t>
            </a:r>
          </a:p>
          <a:p>
            <a:pPr lvl="1">
              <a:lnSpc>
                <a:spcPct val="100000"/>
              </a:lnSpc>
              <a:spcBef>
                <a:spcPts val="1400"/>
              </a:spcBef>
            </a:pPr>
            <a:r>
              <a:rPr lang="en-US" sz="1400" dirty="0">
                <a:solidFill>
                  <a:schemeClr val="accent3">
                    <a:lumMod val="25000"/>
                  </a:schemeClr>
                </a:solidFill>
                <a:latin typeface="Abadi"/>
              </a:rPr>
              <a:t>List unique launch sites.</a:t>
            </a:r>
          </a:p>
          <a:p>
            <a:pPr lvl="1">
              <a:lnSpc>
                <a:spcPct val="100000"/>
              </a:lnSpc>
              <a:spcBef>
                <a:spcPts val="1400"/>
              </a:spcBef>
            </a:pPr>
            <a:r>
              <a:rPr lang="en-US" sz="1400" dirty="0">
                <a:solidFill>
                  <a:schemeClr val="accent3">
                    <a:lumMod val="25000"/>
                  </a:schemeClr>
                </a:solidFill>
                <a:latin typeface="Abadi"/>
              </a:rPr>
              <a:t>Filter the first 5 records where the Launch Site starts with "CCA".</a:t>
            </a:r>
          </a:p>
          <a:p>
            <a:pPr lvl="1">
              <a:lnSpc>
                <a:spcPct val="100000"/>
              </a:lnSpc>
              <a:spcBef>
                <a:spcPts val="1400"/>
              </a:spcBef>
            </a:pPr>
            <a:r>
              <a:rPr lang="en-US" sz="1400" dirty="0">
                <a:solidFill>
                  <a:schemeClr val="accent3">
                    <a:lumMod val="25000"/>
                  </a:schemeClr>
                </a:solidFill>
                <a:latin typeface="Abadi"/>
              </a:rPr>
              <a:t>Calculate the total payload mass carried by NASA (CRS) boosters.</a:t>
            </a:r>
          </a:p>
          <a:p>
            <a:pPr lvl="1">
              <a:lnSpc>
                <a:spcPct val="100000"/>
              </a:lnSpc>
              <a:spcBef>
                <a:spcPts val="1400"/>
              </a:spcBef>
            </a:pPr>
            <a:r>
              <a:rPr lang="en-US" sz="1400" dirty="0">
                <a:solidFill>
                  <a:schemeClr val="accent3">
                    <a:lumMod val="25000"/>
                  </a:schemeClr>
                </a:solidFill>
                <a:latin typeface="Abadi"/>
              </a:rPr>
              <a:t>Compute the average payload mass carried by the F9 v1.1 booster.</a:t>
            </a:r>
          </a:p>
          <a:p>
            <a:pPr lvl="1">
              <a:lnSpc>
                <a:spcPct val="100000"/>
              </a:lnSpc>
              <a:spcBef>
                <a:spcPts val="1400"/>
              </a:spcBef>
            </a:pPr>
            <a:r>
              <a:rPr lang="en-US" sz="1400" dirty="0">
                <a:solidFill>
                  <a:schemeClr val="accent3">
                    <a:lumMod val="25000"/>
                  </a:schemeClr>
                </a:solidFill>
                <a:latin typeface="Abadi"/>
              </a:rPr>
              <a:t>Find the date of the first successful ground pad landing.</a:t>
            </a:r>
          </a:p>
          <a:p>
            <a:pPr lvl="1">
              <a:lnSpc>
                <a:spcPct val="100000"/>
              </a:lnSpc>
              <a:spcBef>
                <a:spcPts val="1400"/>
              </a:spcBef>
            </a:pPr>
            <a:r>
              <a:rPr lang="en-US" sz="1400" dirty="0">
                <a:solidFill>
                  <a:schemeClr val="accent3">
                    <a:lumMod val="25000"/>
                  </a:schemeClr>
                </a:solidFill>
                <a:latin typeface="Abadi"/>
              </a:rPr>
              <a:t>Count successful and failed mission outcomes.</a:t>
            </a:r>
          </a:p>
          <a:p>
            <a:pPr lvl="1">
              <a:lnSpc>
                <a:spcPct val="100000"/>
              </a:lnSpc>
              <a:spcBef>
                <a:spcPts val="1400"/>
              </a:spcBef>
            </a:pPr>
            <a:r>
              <a:rPr lang="en-US" sz="1400" dirty="0">
                <a:solidFill>
                  <a:schemeClr val="accent3">
                    <a:lumMod val="25000"/>
                  </a:schemeClr>
                </a:solidFill>
                <a:latin typeface="Abadi"/>
              </a:rPr>
              <a:t>Identify boosters that carried the maximum payload.</a:t>
            </a:r>
          </a:p>
          <a:p>
            <a:pPr>
              <a:lnSpc>
                <a:spcPct val="100000"/>
              </a:lnSpc>
              <a:spcBef>
                <a:spcPts val="1400"/>
              </a:spcBef>
            </a:pPr>
            <a:r>
              <a:rPr lang="en-US" sz="1800" dirty="0">
                <a:solidFill>
                  <a:schemeClr val="accent3">
                    <a:lumMod val="25000"/>
                  </a:schemeClr>
                </a:solidFill>
                <a:latin typeface="Abadi" panose="020B0604020104020204" pitchFamily="34" charset="0"/>
              </a:rPr>
              <a:t>URL: </a:t>
            </a:r>
            <a:r>
              <a:rPr lang="en-US" sz="1700" dirty="0">
                <a:solidFill>
                  <a:schemeClr val="accent3">
                    <a:lumMod val="25000"/>
                  </a:schemeClr>
                </a:solidFill>
                <a:latin typeface="Abadi" panose="020B0604020104020204" pitchFamily="34" charset="0"/>
              </a:rPr>
              <a:t>https://github.com/rahidalgo08/testrepo/blob/e0a6e847e934ad60f0e09a11d421d26332fcb988/EDA%20with%20SQL</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marL="342900"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Base map: </a:t>
            </a:r>
            <a:r>
              <a:rPr lang="en-US" sz="1400" dirty="0">
                <a:solidFill>
                  <a:schemeClr val="accent3">
                    <a:lumMod val="25000"/>
                  </a:schemeClr>
                </a:solidFill>
                <a:latin typeface="Abadi" panose="020B0604020104020204" pitchFamily="34" charset="0"/>
              </a:rPr>
              <a:t>Sets the initial view of the map, centered at NASA's Johnson Space Center. Provides a base layer for all subsequent map elements.</a:t>
            </a:r>
          </a:p>
          <a:p>
            <a:pPr marL="342900" indent="-342900">
              <a:lnSpc>
                <a:spcPct val="100000"/>
              </a:lnSpc>
              <a:spcBef>
                <a:spcPts val="1400"/>
              </a:spcBef>
              <a:buFont typeface="+mj-lt"/>
              <a:buAutoNum type="arabicPeriod"/>
            </a:pPr>
            <a:r>
              <a:rPr lang="en-US" sz="1800" dirty="0">
                <a:latin typeface="Abadi" panose="020B0604020104020204" pitchFamily="34" charset="0"/>
              </a:rPr>
              <a:t>Circles Representing Launch Sites: </a:t>
            </a:r>
            <a:r>
              <a:rPr lang="en-US" sz="1400" dirty="0">
                <a:latin typeface="Abadi" panose="020B0604020104020204" pitchFamily="34" charset="0"/>
              </a:rPr>
              <a:t>Highlights the exact location of each SpaceX launch site. Helps visually differentiate launch sites on the map.</a:t>
            </a:r>
          </a:p>
          <a:p>
            <a:pPr marL="342900" indent="-342900">
              <a:lnSpc>
                <a:spcPct val="100000"/>
              </a:lnSpc>
              <a:spcBef>
                <a:spcPts val="1400"/>
              </a:spcBef>
              <a:buFont typeface="+mj-lt"/>
              <a:buAutoNum type="arabicPeriod"/>
            </a:pPr>
            <a:r>
              <a:rPr lang="en-US" sz="1800" dirty="0">
                <a:latin typeface="Abadi" panose="020B0604020104020204" pitchFamily="34" charset="0"/>
              </a:rPr>
              <a:t>Markers with Labels: </a:t>
            </a:r>
            <a:r>
              <a:rPr lang="en-US" sz="1400" dirty="0">
                <a:latin typeface="Abadi" panose="020B0604020104020204" pitchFamily="34" charset="0"/>
              </a:rPr>
              <a:t>Displays the launch site names using text labels. Allows quick identification of different launch sites.</a:t>
            </a:r>
          </a:p>
          <a:p>
            <a:pPr marL="342900" indent="-342900">
              <a:lnSpc>
                <a:spcPct val="100000"/>
              </a:lnSpc>
              <a:spcBef>
                <a:spcPts val="1400"/>
              </a:spcBef>
              <a:buFont typeface="+mj-lt"/>
              <a:buAutoNum type="arabicPeriod"/>
            </a:pPr>
            <a:r>
              <a:rPr lang="en-US" sz="1800" dirty="0">
                <a:latin typeface="Abadi" panose="020B0604020104020204" pitchFamily="34" charset="0"/>
              </a:rPr>
              <a:t>Success/Failure Markers for Launches: </a:t>
            </a:r>
            <a:r>
              <a:rPr lang="en-US" sz="1400" dirty="0">
                <a:latin typeface="Abadi" panose="020B0604020104020204" pitchFamily="34" charset="0"/>
              </a:rPr>
              <a:t>Marks individual launches at each site. Split the successful or failed launches by color.</a:t>
            </a:r>
          </a:p>
          <a:p>
            <a:pPr marL="342900" indent="-342900">
              <a:lnSpc>
                <a:spcPct val="100000"/>
              </a:lnSpc>
              <a:spcBef>
                <a:spcPts val="1400"/>
              </a:spcBef>
              <a:buFont typeface="+mj-lt"/>
              <a:buAutoNum type="arabicPeriod"/>
            </a:pPr>
            <a:r>
              <a:rPr lang="en-US" sz="1800" dirty="0">
                <a:latin typeface="Abadi" panose="020B0604020104020204" pitchFamily="34" charset="0"/>
              </a:rPr>
              <a:t>Mouse Position Tracker</a:t>
            </a:r>
            <a:r>
              <a:rPr lang="en-US" sz="1400" dirty="0">
                <a:latin typeface="Abadi" panose="020B0604020104020204" pitchFamily="34" charset="0"/>
              </a:rPr>
              <a:t>: Allows users to hover over the map to get real-time coordinates. Useful for manually identifying proximity to other features.</a:t>
            </a:r>
          </a:p>
          <a:p>
            <a:pPr marL="342900" indent="-342900">
              <a:lnSpc>
                <a:spcPct val="100000"/>
              </a:lnSpc>
              <a:spcBef>
                <a:spcPts val="1400"/>
              </a:spcBef>
              <a:buFont typeface="+mj-lt"/>
              <a:buAutoNum type="arabicPeriod"/>
            </a:pPr>
            <a:r>
              <a:rPr lang="en-US" sz="1800" dirty="0">
                <a:latin typeface="Abadi" panose="020B0604020104020204" pitchFamily="34" charset="0"/>
              </a:rPr>
              <a:t>Distance Calculation &amp; Proximity Analysis:</a:t>
            </a:r>
            <a:r>
              <a:rPr lang="en-US" sz="1400" dirty="0">
                <a:latin typeface="Abadi" panose="020B0604020104020204" pitchFamily="34" charset="0"/>
              </a:rPr>
              <a:t> Computes distances between launch sites and key infrastructure (highways, railways, airports and coastline). Distance is displayed using a labeled marker at the coastline.</a:t>
            </a:r>
          </a:p>
          <a:p>
            <a:pPr>
              <a:lnSpc>
                <a:spcPct val="100000"/>
              </a:lnSpc>
              <a:spcBef>
                <a:spcPts val="1400"/>
              </a:spcBef>
            </a:pPr>
            <a:r>
              <a:rPr lang="en-US" sz="1800" dirty="0">
                <a:solidFill>
                  <a:schemeClr val="accent3">
                    <a:lumMod val="25000"/>
                  </a:schemeClr>
                </a:solidFill>
                <a:latin typeface="Abadi" panose="020B0604020104020204" pitchFamily="34" charset="0"/>
              </a:rPr>
              <a:t>URL: https://github.com/rahidalgo08/testrepo/blob/a0473cfd77e95c6113e1b5a3bc37e87705a20d7b/Interactive%20Map%20with%20Folium</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95416" y="1825625"/>
            <a:ext cx="11504141" cy="4351338"/>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This are the different plot and interactions added:</a:t>
            </a:r>
          </a:p>
          <a:p>
            <a:pPr marL="342900"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Dropdown Selection for Launch Sites: </a:t>
            </a:r>
            <a:r>
              <a:rPr lang="en-US" sz="1400" dirty="0">
                <a:solidFill>
                  <a:schemeClr val="accent3">
                    <a:lumMod val="25000"/>
                  </a:schemeClr>
                </a:solidFill>
                <a:latin typeface="Abadi" panose="020B0604020104020204" pitchFamily="34" charset="0"/>
              </a:rPr>
              <a:t>Allows users to filter data by launch site or view all launch sites. Enables dynamic updates for charts based on the selected site.</a:t>
            </a:r>
          </a:p>
          <a:p>
            <a:pPr marL="342900"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Pie Chart for Launch Success Rate:</a:t>
            </a:r>
            <a:r>
              <a:rPr lang="en-US" sz="1400" dirty="0">
                <a:solidFill>
                  <a:schemeClr val="accent3">
                    <a:lumMod val="25000"/>
                  </a:schemeClr>
                </a:solidFill>
                <a:latin typeface="Abadi" panose="020B0604020104020204" pitchFamily="34" charset="0"/>
              </a:rPr>
              <a:t> Quickly visualizes overall success trends. Helps identify which sites have higher/lower success rates.</a:t>
            </a:r>
          </a:p>
          <a:p>
            <a:pPr marL="342900"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Range Slider for Payload Mass</a:t>
            </a:r>
            <a:r>
              <a:rPr lang="en-US" sz="1400" dirty="0">
                <a:solidFill>
                  <a:schemeClr val="accent3">
                    <a:lumMod val="25000"/>
                  </a:schemeClr>
                </a:solidFill>
                <a:latin typeface="Abadi" panose="020B0604020104020204" pitchFamily="34" charset="0"/>
              </a:rPr>
              <a:t>: Allows users to filter launches based on payload mass. Enables users to narrow down the dataset for specific payload ranges.</a:t>
            </a:r>
          </a:p>
          <a:p>
            <a:pPr marL="342900"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Scatter Plot for Payload vs. Launch Outcome: </a:t>
            </a:r>
            <a:r>
              <a:rPr lang="en-US" sz="1400" dirty="0">
                <a:solidFill>
                  <a:schemeClr val="accent3">
                    <a:lumMod val="25000"/>
                  </a:schemeClr>
                </a:solidFill>
                <a:latin typeface="Abadi" panose="020B0604020104020204" pitchFamily="34" charset="0"/>
              </a:rPr>
              <a:t>Provides insight into the relationship between payload weight and success rate. Shows how different booster versions perform under varying payload conditions.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This combination of interactive charts and filters provides a comprehensive and engaging data visualization tool for SpaceX launch analysis.</a:t>
            </a:r>
          </a:p>
          <a:p>
            <a:pPr>
              <a:lnSpc>
                <a:spcPct val="100000"/>
              </a:lnSpc>
              <a:spcBef>
                <a:spcPts val="1400"/>
              </a:spcBef>
            </a:pPr>
            <a:r>
              <a:rPr lang="en-US" sz="1800" dirty="0">
                <a:solidFill>
                  <a:schemeClr val="accent3">
                    <a:lumMod val="25000"/>
                  </a:schemeClr>
                </a:solidFill>
                <a:latin typeface="Abadi" panose="020B0604020104020204" pitchFamily="34" charset="0"/>
              </a:rPr>
              <a:t>URL: https://github.com/rahidalgo08/testrepo/blob/d8812045a0697460ace5fb501dc8d551d1237cd2/Dashboard%20with%20Plotly%20Dash</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5824" y="1825625"/>
            <a:ext cx="7780866" cy="4351338"/>
          </a:xfrm>
          <a:prstGeom prst="rect">
            <a:avLst/>
          </a:prstGeom>
        </p:spPr>
        <p:txBody>
          <a:bodyPr>
            <a:normAutofit/>
          </a:bodyPr>
          <a:lstStyle/>
          <a:p>
            <a:pPr marL="342900"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Data Preprocessing: </a:t>
            </a:r>
            <a:r>
              <a:rPr lang="en-US" sz="1400" dirty="0">
                <a:solidFill>
                  <a:schemeClr val="accent3">
                    <a:lumMod val="25000"/>
                  </a:schemeClr>
                </a:solidFill>
                <a:latin typeface="Abadi" panose="020B0604020104020204" pitchFamily="34" charset="0"/>
              </a:rPr>
              <a:t>The dataset is processed to extract relevant features, also the input features are standardized to ensure all features have a mean of zero and unit variance. Then, the data was split intro training(80%) and test(20%).</a:t>
            </a:r>
          </a:p>
          <a:p>
            <a:pPr marL="342900"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Model Training and Hyperparameter Tuning: </a:t>
            </a:r>
            <a:r>
              <a:rPr lang="en-US" sz="1400" dirty="0">
                <a:solidFill>
                  <a:schemeClr val="accent3">
                    <a:lumMod val="25000"/>
                  </a:schemeClr>
                </a:solidFill>
                <a:latin typeface="Abadi" panose="020B0604020104020204" pitchFamily="34" charset="0"/>
              </a:rPr>
              <a:t>Multiple classification models were trained using </a:t>
            </a:r>
            <a:r>
              <a:rPr lang="en-US" sz="1400" dirty="0" err="1">
                <a:solidFill>
                  <a:schemeClr val="accent3">
                    <a:lumMod val="25000"/>
                  </a:schemeClr>
                </a:solidFill>
                <a:latin typeface="Abadi" panose="020B0604020104020204" pitchFamily="34" charset="0"/>
              </a:rPr>
              <a:t>GridSearchCV</a:t>
            </a:r>
            <a:r>
              <a:rPr lang="en-US" sz="1400" dirty="0">
                <a:solidFill>
                  <a:schemeClr val="accent3">
                    <a:lumMod val="25000"/>
                  </a:schemeClr>
                </a:solidFill>
                <a:latin typeface="Abadi" panose="020B0604020104020204" pitchFamily="34" charset="0"/>
              </a:rPr>
              <a:t> with cross-validation to find the best hyperparameters. We used the Logistic Regression, Support Vector Machine, Decision Tree Classifier, K-Nearest Neighbors.</a:t>
            </a:r>
          </a:p>
          <a:p>
            <a:pPr marL="342900"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Model Evaluation: </a:t>
            </a:r>
          </a:p>
          <a:p>
            <a:pPr lvl="1">
              <a:lnSpc>
                <a:spcPct val="100000"/>
              </a:lnSpc>
              <a:spcBef>
                <a:spcPts val="1400"/>
              </a:spcBef>
            </a:pPr>
            <a:r>
              <a:rPr lang="en-US" sz="1400" dirty="0">
                <a:solidFill>
                  <a:schemeClr val="accent3">
                    <a:lumMod val="25000"/>
                  </a:schemeClr>
                </a:solidFill>
                <a:latin typeface="Abadi" panose="020B0604020104020204" pitchFamily="34" charset="0"/>
              </a:rPr>
              <a:t>Accuracy Scores: Each model is evaluated using the .score() method on the test set.</a:t>
            </a:r>
          </a:p>
          <a:p>
            <a:pPr lvl="1">
              <a:lnSpc>
                <a:spcPct val="100000"/>
              </a:lnSpc>
              <a:spcBef>
                <a:spcPts val="1400"/>
              </a:spcBef>
            </a:pPr>
            <a:r>
              <a:rPr lang="en-US" sz="1400" dirty="0">
                <a:solidFill>
                  <a:schemeClr val="accent3">
                    <a:lumMod val="25000"/>
                  </a:schemeClr>
                </a:solidFill>
                <a:latin typeface="Abadi" panose="020B0604020104020204" pitchFamily="34" charset="0"/>
              </a:rPr>
              <a:t>Confusion Matrix: Used to visualize classification performance.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Model Selection: </a:t>
            </a:r>
            <a:r>
              <a:rPr lang="en-US" sz="1400" dirty="0">
                <a:solidFill>
                  <a:schemeClr val="accent3">
                    <a:lumMod val="25000"/>
                  </a:schemeClr>
                </a:solidFill>
                <a:latin typeface="Abadi" panose="020B0604020104020204" pitchFamily="34" charset="0"/>
              </a:rPr>
              <a:t>The accuracy scores of all models are compared</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400" dirty="0">
                <a:solidFill>
                  <a:schemeClr val="accent3">
                    <a:lumMod val="25000"/>
                  </a:schemeClr>
                </a:solidFill>
                <a:latin typeface="Abadi" panose="020B0604020104020204" pitchFamily="34" charset="0"/>
              </a:rPr>
              <a:t>URL: https://github.com/rahidalgo08/testrepo/blob/33722b79ec7a5a779c9d4d2d699fb759772fafc7/Predictive%20Analysis%20(Classification)</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9" name="Imagen 8">
            <a:extLst>
              <a:ext uri="{FF2B5EF4-FFF2-40B4-BE49-F238E27FC236}">
                <a16:creationId xmlns:a16="http://schemas.microsoft.com/office/drawing/2014/main" id="{EE6AFB90-13D9-76C0-604A-F5435064B37C}"/>
              </a:ext>
            </a:extLst>
          </p:cNvPr>
          <p:cNvPicPr>
            <a:picLocks noChangeAspect="1"/>
          </p:cNvPicPr>
          <p:nvPr/>
        </p:nvPicPr>
        <p:blipFill>
          <a:blip r:embed="rId3"/>
          <a:stretch>
            <a:fillRect/>
          </a:stretch>
        </p:blipFill>
        <p:spPr>
          <a:xfrm>
            <a:off x="8439666" y="1825625"/>
            <a:ext cx="3546388" cy="4199948"/>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259492" y="1359243"/>
            <a:ext cx="11775989" cy="532576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marL="800100" lvl="1" indent="-342900">
              <a:lnSpc>
                <a:spcPct val="100000"/>
              </a:lnSpc>
              <a:spcBef>
                <a:spcPts val="1400"/>
              </a:spcBef>
              <a:buFont typeface="+mj-lt"/>
              <a:buAutoNum type="arabicPeriod"/>
            </a:pPr>
            <a:r>
              <a:rPr lang="en-US" sz="1400" dirty="0">
                <a:solidFill>
                  <a:schemeClr val="accent3">
                    <a:lumMod val="25000"/>
                  </a:schemeClr>
                </a:solidFill>
                <a:latin typeface="Abadi" panose="020B0604020104020204" pitchFamily="34" charset="0"/>
              </a:rPr>
              <a:t>Data Distribution: </a:t>
            </a:r>
          </a:p>
          <a:p>
            <a:pPr marL="1314450" lvl="2" indent="-400050">
              <a:lnSpc>
                <a:spcPct val="100000"/>
              </a:lnSpc>
              <a:spcBef>
                <a:spcPts val="1400"/>
              </a:spcBef>
              <a:buFont typeface="+mj-lt"/>
              <a:buAutoNum type="romanLcPeriod"/>
            </a:pPr>
            <a:r>
              <a:rPr lang="en-US" sz="1400" dirty="0">
                <a:solidFill>
                  <a:schemeClr val="accent3">
                    <a:lumMod val="25000"/>
                  </a:schemeClr>
                </a:solidFill>
                <a:latin typeface="Abadi" panose="020B0604020104020204" pitchFamily="34" charset="0"/>
              </a:rPr>
              <a:t>The dataset contains various numerical and categorical features such as payload mass, booster version, and landing success.</a:t>
            </a:r>
          </a:p>
          <a:p>
            <a:pPr marL="1314450" lvl="2" indent="-400050">
              <a:lnSpc>
                <a:spcPct val="100000"/>
              </a:lnSpc>
              <a:spcBef>
                <a:spcPts val="1400"/>
              </a:spcBef>
              <a:buFont typeface="+mj-lt"/>
              <a:buAutoNum type="romanLcPeriod"/>
            </a:pPr>
            <a:r>
              <a:rPr lang="en-US" sz="1400" dirty="0">
                <a:solidFill>
                  <a:schemeClr val="accent3">
                    <a:lumMod val="25000"/>
                  </a:schemeClr>
                </a:solidFill>
                <a:latin typeface="Abadi" panose="020B0604020104020204" pitchFamily="34" charset="0"/>
              </a:rPr>
              <a:t>Distribution plots and histograms were analyzed to understand data spread and feature importance</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Correlation Analysis:</a:t>
            </a:r>
          </a:p>
          <a:p>
            <a:pPr marL="1314450" lvl="2" indent="-400050">
              <a:lnSpc>
                <a:spcPct val="100000"/>
              </a:lnSpc>
              <a:spcBef>
                <a:spcPts val="1400"/>
              </a:spcBef>
              <a:buFont typeface="+mj-lt"/>
              <a:buAutoNum type="romanLcPeriod"/>
            </a:pPr>
            <a:r>
              <a:rPr lang="en-US" sz="1400" dirty="0">
                <a:solidFill>
                  <a:schemeClr val="accent3">
                    <a:lumMod val="25000"/>
                  </a:schemeClr>
                </a:solidFill>
                <a:latin typeface="Abadi" panose="020B0604020104020204" pitchFamily="34" charset="0"/>
              </a:rPr>
              <a:t>A heatmap was generated to check correlations between features and the target variable.</a:t>
            </a:r>
          </a:p>
          <a:p>
            <a:pPr marL="1314450" lvl="2" indent="-400050">
              <a:lnSpc>
                <a:spcPct val="100000"/>
              </a:lnSpc>
              <a:spcBef>
                <a:spcPts val="1400"/>
              </a:spcBef>
              <a:buFont typeface="+mj-lt"/>
              <a:buAutoNum type="romanLcPeriod"/>
            </a:pPr>
            <a:r>
              <a:rPr lang="en-US" sz="1400" dirty="0">
                <a:solidFill>
                  <a:schemeClr val="accent3">
                    <a:lumMod val="25000"/>
                  </a:schemeClr>
                </a:solidFill>
                <a:latin typeface="Abadi" panose="020B0604020104020204" pitchFamily="34" charset="0"/>
              </a:rPr>
              <a:t>Payload mass showed a moderate correlation with launch success, while booster version had a stronger influence.</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Feature Engineering:</a:t>
            </a:r>
          </a:p>
          <a:p>
            <a:pPr marL="1314450" lvl="2" indent="-400050">
              <a:lnSpc>
                <a:spcPct val="100000"/>
              </a:lnSpc>
              <a:spcBef>
                <a:spcPts val="1400"/>
              </a:spcBef>
              <a:buFont typeface="+mj-lt"/>
              <a:buAutoNum type="romanLcPeriod"/>
            </a:pPr>
            <a:r>
              <a:rPr lang="en-US" sz="1400" dirty="0">
                <a:solidFill>
                  <a:schemeClr val="accent3">
                    <a:lumMod val="25000"/>
                  </a:schemeClr>
                </a:solidFill>
                <a:latin typeface="Abadi" panose="020B0604020104020204" pitchFamily="34" charset="0"/>
              </a:rPr>
              <a:t>New features such as binary encoding for categorical variables were created.</a:t>
            </a:r>
          </a:p>
          <a:p>
            <a:pPr marL="1314450" lvl="2" indent="-400050">
              <a:lnSpc>
                <a:spcPct val="100000"/>
              </a:lnSpc>
              <a:spcBef>
                <a:spcPts val="1400"/>
              </a:spcBef>
              <a:buFont typeface="+mj-lt"/>
              <a:buAutoNum type="romanLcPeriod"/>
            </a:pPr>
            <a:r>
              <a:rPr lang="en-US" sz="1400" dirty="0">
                <a:solidFill>
                  <a:schemeClr val="accent3">
                    <a:lumMod val="25000"/>
                  </a:schemeClr>
                </a:solidFill>
                <a:latin typeface="Abadi" panose="020B0604020104020204" pitchFamily="34" charset="0"/>
              </a:rPr>
              <a:t>Standardization of numerical features was performed to improve model performance.</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400" dirty="0">
                <a:solidFill>
                  <a:schemeClr val="accent3">
                    <a:lumMod val="25000"/>
                  </a:schemeClr>
                </a:solidFill>
                <a:latin typeface="Abadi" panose="020B0604020104020204" pitchFamily="34" charset="0"/>
              </a:rPr>
              <a:t>The Decision Tree performed well but may have overfitted to training data.</a:t>
            </a:r>
          </a:p>
          <a:p>
            <a:pPr lvl="1">
              <a:lnSpc>
                <a:spcPct val="100000"/>
              </a:lnSpc>
              <a:spcBef>
                <a:spcPts val="1400"/>
              </a:spcBef>
            </a:pPr>
            <a:r>
              <a:rPr lang="en-US" sz="1400" dirty="0">
                <a:solidFill>
                  <a:schemeClr val="accent3">
                    <a:lumMod val="25000"/>
                  </a:schemeClr>
                </a:solidFill>
                <a:latin typeface="Abadi" panose="020B0604020104020204" pitchFamily="34" charset="0"/>
              </a:rPr>
              <a:t>SVM performed well but had higher computational cost.</a:t>
            </a:r>
          </a:p>
          <a:p>
            <a:pPr lvl="1">
              <a:lnSpc>
                <a:spcPct val="100000"/>
              </a:lnSpc>
              <a:spcBef>
                <a:spcPts val="1400"/>
              </a:spcBef>
            </a:pPr>
            <a:r>
              <a:rPr lang="en-US" sz="1500" dirty="0">
                <a:solidFill>
                  <a:schemeClr val="accent3">
                    <a:lumMod val="25000"/>
                  </a:schemeClr>
                </a:solidFill>
                <a:latin typeface="Abadi" panose="020B0604020104020204" pitchFamily="34" charset="0"/>
              </a:rPr>
              <a:t>Logistic Regression was the most interpretable model.</a:t>
            </a:r>
          </a:p>
          <a:p>
            <a:pPr lvl="1">
              <a:lnSpc>
                <a:spcPct val="100000"/>
              </a:lnSpc>
              <a:spcBef>
                <a:spcPts val="1400"/>
              </a:spcBef>
            </a:pPr>
            <a:r>
              <a:rPr lang="en-US" sz="1500" dirty="0">
                <a:solidFill>
                  <a:schemeClr val="accent3">
                    <a:lumMod val="25000"/>
                  </a:schemeClr>
                </a:solidFill>
                <a:latin typeface="Abadi" panose="020B0604020104020204" pitchFamily="34" charset="0"/>
              </a:rPr>
              <a:t>KNN was the least accurate due to sensitivity to data scaling.</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47135" y="2057400"/>
            <a:ext cx="5943600" cy="3811588"/>
          </a:xfrm>
          <a:prstGeom prst="rect">
            <a:avLst/>
          </a:prstGeom>
        </p:spPr>
        <p:txBody>
          <a:bodyPr>
            <a:normAutofit fontScale="92500" lnSpcReduction="2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CCAFS SLC 40:</a:t>
            </a:r>
          </a:p>
          <a:p>
            <a:pPr lvl="1">
              <a:lnSpc>
                <a:spcPct val="100000"/>
              </a:lnSpc>
              <a:spcBef>
                <a:spcPts val="1400"/>
              </a:spcBef>
            </a:pPr>
            <a:r>
              <a:rPr lang="en-US" sz="1400" dirty="0">
                <a:solidFill>
                  <a:schemeClr val="accent3">
                    <a:lumMod val="25000"/>
                  </a:schemeClr>
                </a:solidFill>
                <a:latin typeface="Abadi" panose="020B0604020104020204" pitchFamily="34" charset="0"/>
              </a:rPr>
              <a:t>Shows a mix of successes and failures in early flights. As the flight number increases, the success rate appears to improve.</a:t>
            </a:r>
          </a:p>
          <a:p>
            <a:pPr>
              <a:lnSpc>
                <a:spcPct val="100000"/>
              </a:lnSpc>
              <a:spcBef>
                <a:spcPts val="1400"/>
              </a:spcBef>
            </a:pPr>
            <a:r>
              <a:rPr lang="en-US" sz="1800" dirty="0">
                <a:solidFill>
                  <a:schemeClr val="accent3">
                    <a:lumMod val="25000"/>
                  </a:schemeClr>
                </a:solidFill>
                <a:latin typeface="Abadi" panose="020B0604020104020204" pitchFamily="34" charset="0"/>
              </a:rPr>
              <a:t>VAFB SLC 4E:</a:t>
            </a:r>
          </a:p>
          <a:p>
            <a:pPr lvl="1">
              <a:lnSpc>
                <a:spcPct val="100000"/>
              </a:lnSpc>
              <a:spcBef>
                <a:spcPts val="1400"/>
              </a:spcBef>
            </a:pPr>
            <a:r>
              <a:rPr lang="en-US" sz="1400" dirty="0">
                <a:solidFill>
                  <a:schemeClr val="accent3">
                    <a:lumMod val="25000"/>
                  </a:schemeClr>
                </a:solidFill>
                <a:latin typeface="Abadi" panose="020B0604020104020204" pitchFamily="34" charset="0"/>
              </a:rPr>
              <a:t>Fewer launches compared to other sites. A higher proportion of successful launches compared to failures.</a:t>
            </a:r>
          </a:p>
          <a:p>
            <a:pPr>
              <a:lnSpc>
                <a:spcPct val="100000"/>
              </a:lnSpc>
              <a:spcBef>
                <a:spcPts val="1400"/>
              </a:spcBef>
            </a:pPr>
            <a:r>
              <a:rPr lang="en-US" sz="1800" dirty="0">
                <a:solidFill>
                  <a:schemeClr val="accent3">
                    <a:lumMod val="25000"/>
                  </a:schemeClr>
                </a:solidFill>
                <a:latin typeface="Abadi" panose="020B0604020104020204" pitchFamily="34" charset="0"/>
              </a:rPr>
              <a:t>KSC LC 39A:</a:t>
            </a:r>
          </a:p>
          <a:p>
            <a:pPr lvl="1">
              <a:lnSpc>
                <a:spcPct val="100000"/>
              </a:lnSpc>
              <a:spcBef>
                <a:spcPts val="1400"/>
              </a:spcBef>
            </a:pPr>
            <a:r>
              <a:rPr lang="en-US" sz="1400" dirty="0">
                <a:solidFill>
                  <a:schemeClr val="accent3">
                    <a:lumMod val="25000"/>
                  </a:schemeClr>
                </a:solidFill>
                <a:latin typeface="Abadi" panose="020B0604020104020204" pitchFamily="34" charset="0"/>
              </a:rPr>
              <a:t>Similar to CCAFS SLC 40, but with fewer launches. A high success rate in more recent launches.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graph suggests that launch success improves with experience and the number of flights. Additionally, some launch sites seem to have a higher success rate compared to others.</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C8530731-38A3-FB94-7F3E-303AF73D01FF}"/>
              </a:ext>
            </a:extLst>
          </p:cNvPr>
          <p:cNvPicPr>
            <a:picLocks noChangeAspect="1"/>
          </p:cNvPicPr>
          <p:nvPr/>
        </p:nvPicPr>
        <p:blipFill>
          <a:blip r:embed="rId3"/>
          <a:stretch>
            <a:fillRect/>
          </a:stretch>
        </p:blipFill>
        <p:spPr>
          <a:xfrm>
            <a:off x="6678752" y="1420479"/>
            <a:ext cx="5062302" cy="460509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84205" y="1322173"/>
            <a:ext cx="11813059" cy="2817341"/>
          </a:xfrm>
          <a:prstGeom prst="rect">
            <a:avLst/>
          </a:prstGeom>
        </p:spPr>
        <p:txBody>
          <a:bodyPr>
            <a:normAutofit fontScale="92500" lnSpcReduction="1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Flight Number and Success Rate:</a:t>
            </a:r>
          </a:p>
          <a:p>
            <a:pPr lvl="1">
              <a:lnSpc>
                <a:spcPct val="100000"/>
              </a:lnSpc>
              <a:spcBef>
                <a:spcPts val="1400"/>
              </a:spcBef>
            </a:pPr>
            <a:r>
              <a:rPr lang="en-US" sz="1400" dirty="0">
                <a:solidFill>
                  <a:schemeClr val="accent3">
                    <a:lumMod val="25000"/>
                  </a:schemeClr>
                </a:solidFill>
                <a:latin typeface="Abadi" panose="020B0604020104020204" pitchFamily="34" charset="0"/>
              </a:rPr>
              <a:t>As the flight number increases, the probability of a successful landing (Class = 1, orange points) also increases. This suggests that over time, the success rate of landings improved, likely due to technological advancements and experience.</a:t>
            </a:r>
          </a:p>
          <a:p>
            <a:pPr>
              <a:lnSpc>
                <a:spcPct val="100000"/>
              </a:lnSpc>
              <a:spcBef>
                <a:spcPts val="1400"/>
              </a:spcBef>
            </a:pPr>
            <a:r>
              <a:rPr lang="en-US" sz="1800" dirty="0">
                <a:solidFill>
                  <a:schemeClr val="accent3">
                    <a:lumMod val="25000"/>
                  </a:schemeClr>
                </a:solidFill>
                <a:latin typeface="Abadi" panose="020B0604020104020204" pitchFamily="34" charset="0"/>
              </a:rPr>
              <a:t>Payload Mass and Landing Success:</a:t>
            </a:r>
          </a:p>
          <a:p>
            <a:pPr lvl="1">
              <a:lnSpc>
                <a:spcPct val="100000"/>
              </a:lnSpc>
              <a:spcBef>
                <a:spcPts val="1400"/>
              </a:spcBef>
            </a:pPr>
            <a:r>
              <a:rPr lang="en-US" sz="1400" dirty="0">
                <a:solidFill>
                  <a:schemeClr val="accent3">
                    <a:lumMod val="25000"/>
                  </a:schemeClr>
                </a:solidFill>
                <a:latin typeface="Abadi" panose="020B0604020104020204" pitchFamily="34" charset="0"/>
              </a:rPr>
              <a:t>Even with higher payload masses, successful landings still occur frequently. This indicates that the rocket's landing capability is not significantly hindered by payload mass.</a:t>
            </a:r>
          </a:p>
          <a:p>
            <a:pPr>
              <a:lnSpc>
                <a:spcPct val="100000"/>
              </a:lnSpc>
              <a:spcBef>
                <a:spcPts val="1400"/>
              </a:spcBef>
            </a:pPr>
            <a:r>
              <a:rPr lang="en-US" sz="1800" dirty="0">
                <a:solidFill>
                  <a:schemeClr val="accent3">
                    <a:lumMod val="25000"/>
                  </a:schemeClr>
                </a:solidFill>
                <a:latin typeface="Abadi" panose="020B0604020104020204" pitchFamily="34" charset="0"/>
              </a:rPr>
              <a:t>Data Distribution:</a:t>
            </a:r>
          </a:p>
          <a:p>
            <a:pPr lvl="1">
              <a:lnSpc>
                <a:spcPct val="100000"/>
              </a:lnSpc>
              <a:spcBef>
                <a:spcPts val="1400"/>
              </a:spcBef>
            </a:pPr>
            <a:r>
              <a:rPr lang="en-US" sz="1400" dirty="0">
                <a:solidFill>
                  <a:schemeClr val="accent3">
                    <a:lumMod val="25000"/>
                  </a:schemeClr>
                </a:solidFill>
                <a:latin typeface="Abadi" panose="020B0604020104020204" pitchFamily="34" charset="0"/>
              </a:rPr>
              <a:t>Early flights (lower flight numbers) show a mix of successes and failures. In later flights, failures become less frequent, and most launches are successful regardless of payload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B18C0F63-938D-55C2-9717-1A104471FF67}"/>
              </a:ext>
            </a:extLst>
          </p:cNvPr>
          <p:cNvPicPr>
            <a:picLocks noChangeAspect="1"/>
          </p:cNvPicPr>
          <p:nvPr/>
        </p:nvPicPr>
        <p:blipFill>
          <a:blip r:embed="rId3"/>
          <a:stretch>
            <a:fillRect/>
          </a:stretch>
        </p:blipFill>
        <p:spPr>
          <a:xfrm>
            <a:off x="461319" y="4139514"/>
            <a:ext cx="11269361" cy="252321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3498" y="1729947"/>
            <a:ext cx="5929085" cy="4697264"/>
          </a:xfrm>
          <a:prstGeom prst="rect">
            <a:avLst/>
          </a:prstGeom>
        </p:spPr>
        <p:txBody>
          <a:bodyPr>
            <a:normAutofit fontScale="85000" lnSpcReduction="1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Orbits with High Success Rates (Close to 1.0):</a:t>
            </a:r>
          </a:p>
          <a:p>
            <a:pPr lvl="1">
              <a:lnSpc>
                <a:spcPct val="100000"/>
              </a:lnSpc>
              <a:spcBef>
                <a:spcPts val="1400"/>
              </a:spcBef>
            </a:pPr>
            <a:r>
              <a:rPr lang="en-US" sz="1400" dirty="0">
                <a:solidFill>
                  <a:schemeClr val="accent3">
                    <a:lumMod val="25000"/>
                  </a:schemeClr>
                </a:solidFill>
                <a:latin typeface="Abadi" panose="020B0604020104020204" pitchFamily="34" charset="0"/>
              </a:rPr>
              <a:t>ES-L1, GEO, HEO, and SSO have 100% success rates, meaning all launches to these orbits resulted in successful landings.</a:t>
            </a:r>
          </a:p>
          <a:p>
            <a:pPr lvl="1">
              <a:lnSpc>
                <a:spcPct val="100000"/>
              </a:lnSpc>
              <a:spcBef>
                <a:spcPts val="1400"/>
              </a:spcBef>
            </a:pPr>
            <a:r>
              <a:rPr lang="en-US" sz="1400" dirty="0">
                <a:solidFill>
                  <a:schemeClr val="accent3">
                    <a:lumMod val="25000"/>
                  </a:schemeClr>
                </a:solidFill>
                <a:latin typeface="Abadi" panose="020B0604020104020204" pitchFamily="34" charset="0"/>
              </a:rPr>
              <a:t>VLEO (Very Low Earth Orbit) also shows a high success rate, slightly below 1.</a:t>
            </a:r>
          </a:p>
          <a:p>
            <a:pPr>
              <a:lnSpc>
                <a:spcPct val="100000"/>
              </a:lnSpc>
              <a:spcBef>
                <a:spcPts val="1400"/>
              </a:spcBef>
            </a:pPr>
            <a:r>
              <a:rPr lang="en-US" sz="1800" dirty="0">
                <a:solidFill>
                  <a:schemeClr val="accent3">
                    <a:lumMod val="25000"/>
                  </a:schemeClr>
                </a:solidFill>
                <a:latin typeface="Abadi" panose="020B0604020104020204" pitchFamily="34" charset="0"/>
              </a:rPr>
              <a:t>Orbits with Moderate Success Rates (0.6 - 0.8):</a:t>
            </a:r>
          </a:p>
          <a:p>
            <a:pPr lvl="1">
              <a:lnSpc>
                <a:spcPct val="100000"/>
              </a:lnSpc>
              <a:spcBef>
                <a:spcPts val="1400"/>
              </a:spcBef>
            </a:pPr>
            <a:r>
              <a:rPr lang="en-US" sz="1400" dirty="0">
                <a:solidFill>
                  <a:schemeClr val="accent3">
                    <a:lumMod val="25000"/>
                  </a:schemeClr>
                </a:solidFill>
                <a:latin typeface="Abadi" panose="020B0604020104020204" pitchFamily="34" charset="0"/>
              </a:rPr>
              <a:t>ISS (International Space Station), LEO (Low Earth Orbit), MEO (Medium Earth Orbit), and PO (Polar Orbit) have mixed success rates, indicating some failed landings.</a:t>
            </a:r>
          </a:p>
          <a:p>
            <a:pPr>
              <a:lnSpc>
                <a:spcPct val="100000"/>
              </a:lnSpc>
              <a:spcBef>
                <a:spcPts val="1400"/>
              </a:spcBef>
            </a:pPr>
            <a:r>
              <a:rPr lang="en-US" sz="1800" dirty="0">
                <a:solidFill>
                  <a:schemeClr val="accent3">
                    <a:lumMod val="25000"/>
                  </a:schemeClr>
                </a:solidFill>
                <a:latin typeface="Abadi" panose="020B0604020104020204" pitchFamily="34" charset="0"/>
              </a:rPr>
              <a:t>Orbits with Lower Success Rates (&lt; 0.6):</a:t>
            </a:r>
          </a:p>
          <a:p>
            <a:pPr lvl="1">
              <a:lnSpc>
                <a:spcPct val="100000"/>
              </a:lnSpc>
              <a:spcBef>
                <a:spcPts val="1400"/>
              </a:spcBef>
            </a:pPr>
            <a:r>
              <a:rPr lang="en-US" sz="1400" dirty="0">
                <a:solidFill>
                  <a:schemeClr val="accent3">
                    <a:lumMod val="25000"/>
                  </a:schemeClr>
                </a:solidFill>
                <a:latin typeface="Abadi" panose="020B0604020104020204" pitchFamily="34" charset="0"/>
              </a:rPr>
              <a:t>GTO (Geostationary Transfer Orbit) has a notably lower success rate, suggesting that landings after missions to this orbit are more challenging.</a:t>
            </a:r>
          </a:p>
          <a:p>
            <a:pPr>
              <a:lnSpc>
                <a:spcPct val="100000"/>
              </a:lnSpc>
              <a:spcBef>
                <a:spcPts val="1400"/>
              </a:spcBef>
            </a:pPr>
            <a:r>
              <a:rPr lang="en-US" sz="1800" dirty="0">
                <a:solidFill>
                  <a:schemeClr val="accent3">
                    <a:lumMod val="25000"/>
                  </a:schemeClr>
                </a:solidFill>
                <a:latin typeface="Abadi" panose="020B0604020104020204" pitchFamily="34" charset="0"/>
              </a:rPr>
              <a:t>The type of orbit affects landing success. Missions targeting GTO have a lower landing success rate, possibly due to the higher energy and velocity required for these missions. In contrast, orbits like GEO, HEO, and SSO have perfect success rates, indicating that these missions have more predictable landing conditions or improved technology.</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2573BBA0-6293-63E1-994D-B4CB73FB0CDD}"/>
              </a:ext>
            </a:extLst>
          </p:cNvPr>
          <p:cNvPicPr>
            <a:picLocks noChangeAspect="1"/>
          </p:cNvPicPr>
          <p:nvPr/>
        </p:nvPicPr>
        <p:blipFill>
          <a:blip r:embed="rId3"/>
          <a:stretch>
            <a:fillRect/>
          </a:stretch>
        </p:blipFill>
        <p:spPr>
          <a:xfrm>
            <a:off x="6761303" y="1605250"/>
            <a:ext cx="4897199" cy="428845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97708" y="1544941"/>
            <a:ext cx="6363730" cy="5140064"/>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Trends in Success Rate Over Time:</a:t>
            </a:r>
          </a:p>
          <a:p>
            <a:pPr lvl="1">
              <a:lnSpc>
                <a:spcPct val="100000"/>
              </a:lnSpc>
              <a:spcBef>
                <a:spcPts val="1400"/>
              </a:spcBef>
            </a:pPr>
            <a:r>
              <a:rPr lang="en-US" sz="1400" dirty="0">
                <a:solidFill>
                  <a:schemeClr val="accent3">
                    <a:lumMod val="25000"/>
                  </a:schemeClr>
                </a:solidFill>
                <a:latin typeface="Abadi" panose="020B0604020104020204" pitchFamily="34" charset="0"/>
              </a:rPr>
              <a:t>For many orbit types (e.g., LEO, ISS, SSO), later flights tend to have more successful landings (more orange dots at higher flight numbers). This suggests technological improvements or experience over time.</a:t>
            </a:r>
          </a:p>
          <a:p>
            <a:pPr>
              <a:lnSpc>
                <a:spcPct val="100000"/>
              </a:lnSpc>
              <a:spcBef>
                <a:spcPts val="1400"/>
              </a:spcBef>
            </a:pPr>
            <a:r>
              <a:rPr lang="en-US" sz="1800" dirty="0">
                <a:solidFill>
                  <a:schemeClr val="accent3">
                    <a:lumMod val="25000"/>
                  </a:schemeClr>
                </a:solidFill>
                <a:latin typeface="Abadi" panose="020B0604020104020204" pitchFamily="34" charset="0"/>
              </a:rPr>
              <a:t>Variation Across Orbit Types:</a:t>
            </a:r>
          </a:p>
          <a:p>
            <a:pPr lvl="1">
              <a:lnSpc>
                <a:spcPct val="100000"/>
              </a:lnSpc>
              <a:spcBef>
                <a:spcPts val="1400"/>
              </a:spcBef>
            </a:pPr>
            <a:r>
              <a:rPr lang="en-US" sz="1400" dirty="0">
                <a:solidFill>
                  <a:schemeClr val="accent3">
                    <a:lumMod val="25000"/>
                  </a:schemeClr>
                </a:solidFill>
                <a:latin typeface="Abadi" panose="020B0604020104020204" pitchFamily="34" charset="0"/>
              </a:rPr>
              <a:t>GTO (Geostationary Transfer Orbit) has a mix of successes and failures throughout the timeline.</a:t>
            </a:r>
          </a:p>
          <a:p>
            <a:pPr lvl="1">
              <a:lnSpc>
                <a:spcPct val="100000"/>
              </a:lnSpc>
              <a:spcBef>
                <a:spcPts val="1400"/>
              </a:spcBef>
            </a:pPr>
            <a:r>
              <a:rPr lang="en-US" sz="1400" dirty="0">
                <a:solidFill>
                  <a:schemeClr val="accent3">
                    <a:lumMod val="25000"/>
                  </a:schemeClr>
                </a:solidFill>
                <a:latin typeface="Abadi" panose="020B0604020104020204" pitchFamily="34" charset="0"/>
              </a:rPr>
              <a:t>LEO (Low Earth Orbit) and ISS missions seem to have had higher success rates in recent flights.</a:t>
            </a:r>
          </a:p>
          <a:p>
            <a:pPr lvl="1">
              <a:lnSpc>
                <a:spcPct val="100000"/>
              </a:lnSpc>
              <a:spcBef>
                <a:spcPts val="1400"/>
              </a:spcBef>
            </a:pPr>
            <a:r>
              <a:rPr lang="en-US" sz="1400" dirty="0">
                <a:solidFill>
                  <a:schemeClr val="accent3">
                    <a:lumMod val="25000"/>
                  </a:schemeClr>
                </a:solidFill>
                <a:latin typeface="Abadi" panose="020B0604020104020204" pitchFamily="34" charset="0"/>
              </a:rPr>
              <a:t>Some orbits, like ES-L1 and HEO, have fewer data points, indicating fewer missions.</a:t>
            </a:r>
          </a:p>
          <a:p>
            <a:pPr>
              <a:lnSpc>
                <a:spcPct val="100000"/>
              </a:lnSpc>
              <a:spcBef>
                <a:spcPts val="1400"/>
              </a:spcBef>
            </a:pPr>
            <a:r>
              <a:rPr lang="en-US" sz="1800" dirty="0">
                <a:solidFill>
                  <a:schemeClr val="accent3">
                    <a:lumMod val="25000"/>
                  </a:schemeClr>
                </a:solidFill>
                <a:latin typeface="Abadi" panose="020B0604020104020204" pitchFamily="34" charset="0"/>
              </a:rPr>
              <a:t>Possible Challenges in Specific Orbits:</a:t>
            </a:r>
          </a:p>
          <a:p>
            <a:pPr lvl="1">
              <a:lnSpc>
                <a:spcPct val="100000"/>
              </a:lnSpc>
              <a:spcBef>
                <a:spcPts val="1400"/>
              </a:spcBef>
            </a:pPr>
            <a:r>
              <a:rPr lang="en-US" sz="1400" dirty="0">
                <a:solidFill>
                  <a:schemeClr val="accent3">
                    <a:lumMod val="25000"/>
                  </a:schemeClr>
                </a:solidFill>
                <a:latin typeface="Abadi" panose="020B0604020104020204" pitchFamily="34" charset="0"/>
              </a:rPr>
              <a:t>GTO appears to have a relatively higher failure rate compared to other orbits, possibly due to the complexity of these missions.</a:t>
            </a:r>
          </a:p>
          <a:p>
            <a:pPr lvl="1">
              <a:lnSpc>
                <a:spcPct val="100000"/>
              </a:lnSpc>
              <a:spcBef>
                <a:spcPts val="1400"/>
              </a:spcBef>
            </a:pPr>
            <a:r>
              <a:rPr lang="en-US" sz="1400" dirty="0">
                <a:solidFill>
                  <a:schemeClr val="accent3">
                    <a:lumMod val="25000"/>
                  </a:schemeClr>
                </a:solidFill>
                <a:latin typeface="Abadi" panose="020B0604020104020204" pitchFamily="34" charset="0"/>
              </a:rPr>
              <a:t>LEO and ISS flights show better success rates in later flights, possibly indicating improvements in landing techniques.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A4FAF7C4-CE1B-D804-813E-23DE4204F8BE}"/>
              </a:ext>
            </a:extLst>
          </p:cNvPr>
          <p:cNvPicPr>
            <a:picLocks noChangeAspect="1"/>
          </p:cNvPicPr>
          <p:nvPr/>
        </p:nvPicPr>
        <p:blipFill>
          <a:blip r:embed="rId3"/>
          <a:stretch>
            <a:fillRect/>
          </a:stretch>
        </p:blipFill>
        <p:spPr>
          <a:xfrm>
            <a:off x="6758658" y="1544941"/>
            <a:ext cx="5001341" cy="448063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9558" y="1396313"/>
            <a:ext cx="11417642" cy="2666929"/>
          </a:xfrm>
          <a:prstGeom prst="rect">
            <a:avLst/>
          </a:prstGeom>
        </p:spPr>
        <p:txBody>
          <a:bodyPr>
            <a:normAutofit lnSpcReduction="1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Payload Mass vs. Success Rate:</a:t>
            </a:r>
          </a:p>
          <a:p>
            <a:pPr lvl="1">
              <a:lnSpc>
                <a:spcPct val="100000"/>
              </a:lnSpc>
              <a:spcBef>
                <a:spcPts val="1400"/>
              </a:spcBef>
            </a:pPr>
            <a:r>
              <a:rPr lang="en-US" sz="1400" dirty="0">
                <a:solidFill>
                  <a:schemeClr val="accent3">
                    <a:lumMod val="25000"/>
                  </a:schemeClr>
                </a:solidFill>
                <a:latin typeface="Abadi" panose="020B0604020104020204" pitchFamily="34" charset="0"/>
              </a:rPr>
              <a:t>For most orbits, successful landings (orange dots) dominate at different payload ranges. Higher payloads (~10,000 - 16,000 kg) seem to have more successful landings, indicating reliability at higher masses.</a:t>
            </a:r>
          </a:p>
          <a:p>
            <a:pPr>
              <a:lnSpc>
                <a:spcPct val="100000"/>
              </a:lnSpc>
              <a:spcBef>
                <a:spcPts val="1400"/>
              </a:spcBef>
            </a:pPr>
            <a:r>
              <a:rPr lang="en-US" sz="1800" dirty="0">
                <a:solidFill>
                  <a:schemeClr val="accent3">
                    <a:lumMod val="25000"/>
                  </a:schemeClr>
                </a:solidFill>
                <a:latin typeface="Abadi" panose="020B0604020104020204" pitchFamily="34" charset="0"/>
              </a:rPr>
              <a:t> Variation Across Orbit Types: </a:t>
            </a:r>
          </a:p>
          <a:p>
            <a:pPr lvl="1">
              <a:lnSpc>
                <a:spcPct val="100000"/>
              </a:lnSpc>
              <a:spcBef>
                <a:spcPts val="1400"/>
              </a:spcBef>
            </a:pPr>
            <a:r>
              <a:rPr lang="en-US" sz="1400" dirty="0">
                <a:solidFill>
                  <a:schemeClr val="accent3">
                    <a:lumMod val="25000"/>
                  </a:schemeClr>
                </a:solidFill>
                <a:latin typeface="Abadi" panose="020B0604020104020204" pitchFamily="34" charset="0"/>
              </a:rPr>
              <a:t>GTO (Geostationary Transfer Orbit) shows a broad range of payload masses (~2,000 - 6,000 kg) with both successes and failures. LEO (Low Earth Orbit) and ISS missions appear more consistent, with many successful landings at varying payloads. SSO (Sun-Synchronous Orbit) and ES-L1 (Lagrange Point) missions have relatively lighter payloads (&lt;3,000 kg), and most are successful.</a:t>
            </a:r>
          </a:p>
          <a:p>
            <a:pPr>
              <a:lnSpc>
                <a:spcPct val="100000"/>
              </a:lnSpc>
              <a:spcBef>
                <a:spcPts val="1400"/>
              </a:spcBef>
            </a:pPr>
            <a:r>
              <a:rPr lang="en-US" sz="1800" dirty="0">
                <a:solidFill>
                  <a:schemeClr val="accent3">
                    <a:lumMod val="25000"/>
                  </a:schemeClr>
                </a:solidFill>
                <a:latin typeface="Abadi" panose="020B0604020104020204" pitchFamily="34" charset="0"/>
              </a:rPr>
              <a:t>There are a few failures in the higher payload range (~15,000 kg), possibly due to mission complexity.</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FBD08AB7-C608-C852-E03B-988A9B73376F}"/>
              </a:ext>
            </a:extLst>
          </p:cNvPr>
          <p:cNvPicPr>
            <a:picLocks noChangeAspect="1"/>
          </p:cNvPicPr>
          <p:nvPr/>
        </p:nvPicPr>
        <p:blipFill>
          <a:blip r:embed="rId3"/>
          <a:stretch>
            <a:fillRect/>
          </a:stretch>
        </p:blipFill>
        <p:spPr>
          <a:xfrm>
            <a:off x="575562" y="4077424"/>
            <a:ext cx="10882410" cy="266692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43697" y="1714472"/>
            <a:ext cx="6042454" cy="4513333"/>
          </a:xfrm>
          <a:prstGeom prst="rect">
            <a:avLst/>
          </a:prstGeom>
        </p:spPr>
        <p:txBody>
          <a:bodyPr>
            <a:normAutofit fontScale="92500" lnSpcReduction="1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Early Years (2010 - 2013):</a:t>
            </a:r>
          </a:p>
          <a:p>
            <a:pPr lvl="1">
              <a:lnSpc>
                <a:spcPct val="100000"/>
              </a:lnSpc>
              <a:spcBef>
                <a:spcPts val="1400"/>
              </a:spcBef>
            </a:pPr>
            <a:r>
              <a:rPr lang="en-US" sz="1400" dirty="0">
                <a:solidFill>
                  <a:schemeClr val="accent3">
                    <a:lumMod val="25000"/>
                  </a:schemeClr>
                </a:solidFill>
                <a:latin typeface="Abadi" panose="020B0604020104020204" pitchFamily="34" charset="0"/>
              </a:rPr>
              <a:t>The success rate was 0% (no successful landings).</a:t>
            </a:r>
          </a:p>
          <a:p>
            <a:pPr lvl="1">
              <a:lnSpc>
                <a:spcPct val="100000"/>
              </a:lnSpc>
              <a:spcBef>
                <a:spcPts val="1400"/>
              </a:spcBef>
            </a:pPr>
            <a:r>
              <a:rPr lang="en-US" sz="1400" dirty="0">
                <a:solidFill>
                  <a:schemeClr val="accent3">
                    <a:lumMod val="25000"/>
                  </a:schemeClr>
                </a:solidFill>
                <a:latin typeface="Abadi" panose="020B0604020104020204" pitchFamily="34" charset="0"/>
              </a:rPr>
              <a:t>This suggests that the technology or operational methods were still in development.</a:t>
            </a:r>
          </a:p>
          <a:p>
            <a:pPr>
              <a:lnSpc>
                <a:spcPct val="100000"/>
              </a:lnSpc>
              <a:spcBef>
                <a:spcPts val="1400"/>
              </a:spcBef>
            </a:pPr>
            <a:r>
              <a:rPr lang="en-US" sz="1800" dirty="0">
                <a:solidFill>
                  <a:schemeClr val="accent3">
                    <a:lumMod val="25000"/>
                  </a:schemeClr>
                </a:solidFill>
                <a:latin typeface="Abadi" panose="020B0604020104020204" pitchFamily="34" charset="0"/>
              </a:rPr>
              <a:t>2014 - 2016: Significant Growth</a:t>
            </a:r>
          </a:p>
          <a:p>
            <a:pPr lvl="1">
              <a:lnSpc>
                <a:spcPct val="100000"/>
              </a:lnSpc>
              <a:spcBef>
                <a:spcPts val="1400"/>
              </a:spcBef>
            </a:pPr>
            <a:r>
              <a:rPr lang="en-US" sz="1400" dirty="0">
                <a:solidFill>
                  <a:schemeClr val="accent3">
                    <a:lumMod val="25000"/>
                  </a:schemeClr>
                </a:solidFill>
                <a:latin typeface="Abadi" panose="020B0604020104020204" pitchFamily="34" charset="0"/>
              </a:rPr>
              <a:t>The success rate increased sharply from ~0% to ~60%.</a:t>
            </a:r>
          </a:p>
          <a:p>
            <a:pPr lvl="1">
              <a:lnSpc>
                <a:spcPct val="100000"/>
              </a:lnSpc>
              <a:spcBef>
                <a:spcPts val="1400"/>
              </a:spcBef>
            </a:pPr>
            <a:r>
              <a:rPr lang="en-US" sz="1400" dirty="0">
                <a:solidFill>
                  <a:schemeClr val="accent3">
                    <a:lumMod val="25000"/>
                  </a:schemeClr>
                </a:solidFill>
                <a:latin typeface="Abadi" panose="020B0604020104020204" pitchFamily="34" charset="0"/>
              </a:rPr>
              <a:t>This indicates major improvements in launch technology, landing accuracy, or mission execution.</a:t>
            </a:r>
          </a:p>
          <a:p>
            <a:pPr>
              <a:lnSpc>
                <a:spcPct val="100000"/>
              </a:lnSpc>
              <a:spcBef>
                <a:spcPts val="1400"/>
              </a:spcBef>
            </a:pPr>
            <a:r>
              <a:rPr lang="en-US" sz="1800" dirty="0">
                <a:solidFill>
                  <a:schemeClr val="accent3">
                    <a:lumMod val="25000"/>
                  </a:schemeClr>
                </a:solidFill>
                <a:latin typeface="Abadi" panose="020B0604020104020204" pitchFamily="34" charset="0"/>
              </a:rPr>
              <a:t>2017 - 2020: Stabilization at High Success Rates</a:t>
            </a:r>
          </a:p>
          <a:p>
            <a:pPr lvl="1">
              <a:lnSpc>
                <a:spcPct val="100000"/>
              </a:lnSpc>
              <a:spcBef>
                <a:spcPts val="1400"/>
              </a:spcBef>
            </a:pPr>
            <a:r>
              <a:rPr lang="en-US" sz="1400" dirty="0">
                <a:solidFill>
                  <a:schemeClr val="accent3">
                    <a:lumMod val="25000"/>
                  </a:schemeClr>
                </a:solidFill>
                <a:latin typeface="Abadi" panose="020B0604020104020204" pitchFamily="34" charset="0"/>
              </a:rPr>
              <a:t>By 2017, the success rate reached ~80%, showing consistent improvement.</a:t>
            </a:r>
          </a:p>
          <a:p>
            <a:pPr lvl="1">
              <a:lnSpc>
                <a:spcPct val="100000"/>
              </a:lnSpc>
              <a:spcBef>
                <a:spcPts val="1400"/>
              </a:spcBef>
            </a:pPr>
            <a:r>
              <a:rPr lang="en-US" sz="1400" dirty="0">
                <a:solidFill>
                  <a:schemeClr val="accent3">
                    <a:lumMod val="25000"/>
                  </a:schemeClr>
                </a:solidFill>
                <a:latin typeface="Abadi" panose="020B0604020104020204" pitchFamily="34" charset="0"/>
              </a:rPr>
              <a:t>The slight dip in 2018 suggests a temporary setback.</a:t>
            </a:r>
          </a:p>
          <a:p>
            <a:pPr lvl="1">
              <a:lnSpc>
                <a:spcPct val="100000"/>
              </a:lnSpc>
              <a:spcBef>
                <a:spcPts val="1400"/>
              </a:spcBef>
            </a:pPr>
            <a:r>
              <a:rPr lang="en-US" sz="1400" dirty="0">
                <a:solidFill>
                  <a:schemeClr val="accent3">
                    <a:lumMod val="25000"/>
                  </a:schemeClr>
                </a:solidFill>
                <a:latin typeface="Abadi" panose="020B0604020104020204" pitchFamily="34" charset="0"/>
              </a:rPr>
              <a:t>Afterward, the success rate peaked at nearly 90% in 2019 and slightly declined in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BC87BC39-02FE-EE19-C82A-B0D589BD27B1}"/>
              </a:ext>
            </a:extLst>
          </p:cNvPr>
          <p:cNvPicPr>
            <a:picLocks noChangeAspect="1"/>
          </p:cNvPicPr>
          <p:nvPr/>
        </p:nvPicPr>
        <p:blipFill>
          <a:blip r:embed="rId3"/>
          <a:stretch>
            <a:fillRect/>
          </a:stretch>
        </p:blipFill>
        <p:spPr>
          <a:xfrm>
            <a:off x="6959011" y="1714472"/>
            <a:ext cx="4897199" cy="398199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75785"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Each value represents a distinct space launch facility used for rocket launches. Here’s what these might mean:</a:t>
            </a:r>
          </a:p>
          <a:p>
            <a:pPr lvl="1">
              <a:lnSpc>
                <a:spcPct val="100000"/>
              </a:lnSpc>
              <a:spcBef>
                <a:spcPts val="1400"/>
              </a:spcBef>
            </a:pPr>
            <a:r>
              <a:rPr lang="en-US" sz="1400" dirty="0">
                <a:solidFill>
                  <a:schemeClr val="accent3">
                    <a:lumMod val="25000"/>
                  </a:schemeClr>
                </a:solidFill>
                <a:latin typeface="Abadi" panose="020B0604020104020204" pitchFamily="34" charset="0"/>
              </a:rPr>
              <a:t>CCAFS LC-40 → Cape Canaveral Air Force Station, Launch Complex 40 (Used by SpaceX's Falcon 9).</a:t>
            </a:r>
          </a:p>
          <a:p>
            <a:pPr lvl="1">
              <a:lnSpc>
                <a:spcPct val="100000"/>
              </a:lnSpc>
              <a:spcBef>
                <a:spcPts val="1400"/>
              </a:spcBef>
            </a:pPr>
            <a:r>
              <a:rPr lang="en-US" sz="1400" dirty="0">
                <a:solidFill>
                  <a:schemeClr val="accent3">
                    <a:lumMod val="25000"/>
                  </a:schemeClr>
                </a:solidFill>
                <a:latin typeface="Abadi" panose="020B0604020104020204" pitchFamily="34" charset="0"/>
              </a:rPr>
              <a:t>VAFB SLC-4E → Vandenberg Air Force Base, Space Launch Complex 4E (Used for polar orbit launches).</a:t>
            </a:r>
          </a:p>
          <a:p>
            <a:pPr lvl="1">
              <a:lnSpc>
                <a:spcPct val="100000"/>
              </a:lnSpc>
              <a:spcBef>
                <a:spcPts val="1400"/>
              </a:spcBef>
            </a:pPr>
            <a:r>
              <a:rPr lang="en-US" sz="1400" dirty="0">
                <a:solidFill>
                  <a:schemeClr val="accent3">
                    <a:lumMod val="25000"/>
                  </a:schemeClr>
                </a:solidFill>
                <a:latin typeface="Abadi" panose="020B0604020104020204" pitchFamily="34" charset="0"/>
              </a:rPr>
              <a:t>KSC LC-39A → Kennedy Space Center, Launch Complex 39A (Historic pad used for Apollo and SpaceX missions).</a:t>
            </a:r>
          </a:p>
          <a:p>
            <a:pPr lvl="1">
              <a:lnSpc>
                <a:spcPct val="100000"/>
              </a:lnSpc>
              <a:spcBef>
                <a:spcPts val="1400"/>
              </a:spcBef>
            </a:pPr>
            <a:r>
              <a:rPr lang="en-US" sz="1400" dirty="0">
                <a:solidFill>
                  <a:schemeClr val="accent3">
                    <a:lumMod val="25000"/>
                  </a:schemeClr>
                </a:solidFill>
                <a:latin typeface="Abadi" panose="020B0604020104020204" pitchFamily="34" charset="0"/>
              </a:rPr>
              <a:t>CCAFS SLC-40 → Another pad at Cape Canaveral, similar to 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query retrieves 5 records where the launch site names begin with "CCA", which stands for Cape Canaveral Air Force Station (CCAFS). This location is one of the most active spaceports in the world, primarily used by SpaceX and United Launch Alliance (ULA) for launching rockets. We can find the next launch site names like CCAFS LC-40, CCAFS SLC-40</a:t>
            </a:r>
          </a:p>
          <a:p>
            <a:pPr>
              <a:lnSpc>
                <a:spcPct val="100000"/>
              </a:lnSpc>
              <a:spcBef>
                <a:spcPts val="1400"/>
              </a:spcBef>
            </a:pPr>
            <a:r>
              <a:rPr lang="en-US" sz="1800" dirty="0">
                <a:solidFill>
                  <a:schemeClr val="accent3">
                    <a:lumMod val="25000"/>
                  </a:schemeClr>
                </a:solidFill>
                <a:latin typeface="Abadi" panose="020B0604020104020204" pitchFamily="34" charset="0"/>
              </a:rPr>
              <a:t>Frequent Use of CCAFS LC-40:</a:t>
            </a:r>
          </a:p>
          <a:p>
            <a:pPr lvl="1">
              <a:lnSpc>
                <a:spcPct val="100000"/>
              </a:lnSpc>
              <a:spcBef>
                <a:spcPts val="1400"/>
              </a:spcBef>
            </a:pPr>
            <a:r>
              <a:rPr lang="en-US" sz="1400" dirty="0">
                <a:solidFill>
                  <a:schemeClr val="accent3">
                    <a:lumMod val="25000"/>
                  </a:schemeClr>
                </a:solidFill>
                <a:latin typeface="Abadi" panose="020B0604020104020204" pitchFamily="34" charset="0"/>
              </a:rPr>
              <a:t>Most launches at CCAFS LC-40 are linked to SpaceX Falcon 9, which is regularly used for satellite deployment and ISS resupply missions.</a:t>
            </a:r>
          </a:p>
          <a:p>
            <a:pPr>
              <a:lnSpc>
                <a:spcPct val="100000"/>
              </a:lnSpc>
              <a:spcBef>
                <a:spcPts val="1400"/>
              </a:spcBef>
            </a:pPr>
            <a:r>
              <a:rPr lang="en-US" sz="1800" dirty="0">
                <a:solidFill>
                  <a:schemeClr val="accent3">
                    <a:lumMod val="25000"/>
                  </a:schemeClr>
                </a:solidFill>
                <a:latin typeface="Abadi" panose="020B0604020104020204" pitchFamily="34" charset="0"/>
              </a:rPr>
              <a:t>Success &amp; Failure Trends</a:t>
            </a:r>
          </a:p>
          <a:p>
            <a:pPr lvl="1">
              <a:lnSpc>
                <a:spcPct val="100000"/>
              </a:lnSpc>
              <a:spcBef>
                <a:spcPts val="1400"/>
              </a:spcBef>
            </a:pPr>
            <a:r>
              <a:rPr lang="en-US" sz="1400" dirty="0">
                <a:solidFill>
                  <a:schemeClr val="accent3">
                    <a:lumMod val="25000"/>
                  </a:schemeClr>
                </a:solidFill>
                <a:latin typeface="Abadi" panose="020B0604020104020204" pitchFamily="34" charset="0"/>
              </a:rPr>
              <a:t>SpaceX has improved over time, as more recent launches tend to have higher success rates.</a:t>
            </a:r>
          </a:p>
          <a:p>
            <a:pPr lvl="1">
              <a:lnSpc>
                <a:spcPct val="100000"/>
              </a:lnSpc>
              <a:spcBef>
                <a:spcPts val="1400"/>
              </a:spcBef>
            </a:pPr>
            <a:r>
              <a:rPr lang="en-US" sz="1400" dirty="0">
                <a:solidFill>
                  <a:schemeClr val="accent3">
                    <a:lumMod val="25000"/>
                  </a:schemeClr>
                </a:solidFill>
                <a:latin typeface="Abadi" panose="020B0604020104020204" pitchFamily="34" charset="0"/>
              </a:rPr>
              <a:t>Some launches resulted in failures (0), showing that not all missions are successful. </a:t>
            </a:r>
          </a:p>
          <a:p>
            <a:pPr>
              <a:lnSpc>
                <a:spcPct val="100000"/>
              </a:lnSpc>
              <a:spcBef>
                <a:spcPts val="1400"/>
              </a:spcBef>
            </a:pPr>
            <a:r>
              <a:rPr lang="en-US" sz="1800" dirty="0">
                <a:solidFill>
                  <a:schemeClr val="accent3">
                    <a:lumMod val="25000"/>
                  </a:schemeClr>
                </a:solidFill>
                <a:latin typeface="Abadi" panose="020B0604020104020204" pitchFamily="34" charset="0"/>
              </a:rPr>
              <a:t>Importance of Cape Canaveral</a:t>
            </a:r>
          </a:p>
          <a:p>
            <a:pPr lvl="1">
              <a:lnSpc>
                <a:spcPct val="100000"/>
              </a:lnSpc>
              <a:spcBef>
                <a:spcPts val="1400"/>
              </a:spcBef>
            </a:pPr>
            <a:r>
              <a:rPr lang="en-US" sz="1400" dirty="0">
                <a:solidFill>
                  <a:schemeClr val="accent3">
                    <a:lumMod val="25000"/>
                  </a:schemeClr>
                </a:solidFill>
                <a:latin typeface="Abadi" panose="020B0604020104020204" pitchFamily="34" charset="0"/>
              </a:rPr>
              <a:t>This site remains a critical hub for U.S. space launches due to its location, which provides ideal launch trajectories for geostationary and polar orbits.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result shows NASA's total payload weight sent into space using boosters within the dataset</a:t>
            </a:r>
            <a:r>
              <a:rPr lang="en-US" sz="22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The result give us a total payload mass of 107010 kg. So, this could mean that:</a:t>
            </a:r>
          </a:p>
          <a:p>
            <a:pPr lvl="1">
              <a:lnSpc>
                <a:spcPct val="100000"/>
              </a:lnSpc>
              <a:spcBef>
                <a:spcPts val="1400"/>
              </a:spcBef>
            </a:pPr>
            <a:r>
              <a:rPr lang="en-US" sz="1400" dirty="0">
                <a:solidFill>
                  <a:schemeClr val="accent3">
                    <a:lumMod val="25000"/>
                  </a:schemeClr>
                </a:solidFill>
                <a:latin typeface="Abadi" panose="020B0604020104020204" pitchFamily="34" charset="0"/>
              </a:rPr>
              <a:t>NASA has conducted multiple launches with significant payloads.</a:t>
            </a:r>
          </a:p>
          <a:p>
            <a:pPr lvl="1">
              <a:lnSpc>
                <a:spcPct val="100000"/>
              </a:lnSpc>
              <a:spcBef>
                <a:spcPts val="1400"/>
              </a:spcBef>
            </a:pPr>
            <a:r>
              <a:rPr lang="en-US" sz="1400" dirty="0">
                <a:solidFill>
                  <a:schemeClr val="accent3">
                    <a:lumMod val="25000"/>
                  </a:schemeClr>
                </a:solidFill>
                <a:latin typeface="Abadi" panose="020B0604020104020204" pitchFamily="34" charset="0"/>
              </a:rPr>
              <a:t>Indicate a high level of space transportation activity, possibly for cargo resupply missions (CRS) to the International Space Station (ISS) or other missions.</a:t>
            </a:r>
          </a:p>
          <a:p>
            <a:pPr lvl="1">
              <a:lnSpc>
                <a:spcPct val="100000"/>
              </a:lnSpc>
              <a:spcBef>
                <a:spcPts val="1400"/>
              </a:spcBef>
            </a:pPr>
            <a:r>
              <a:rPr lang="en-US" sz="1400" dirty="0">
                <a:solidFill>
                  <a:schemeClr val="accent3">
                    <a:lumMod val="25000"/>
                  </a:schemeClr>
                </a:solidFill>
                <a:latin typeface="Abadi" panose="020B0604020104020204" pitchFamily="34" charset="0"/>
              </a:rPr>
              <a:t>NASA relies on different commercial launch providers (like SpaceX and Northrop Grumman) to carry these payloads.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We can observe that we have a low average payload mass; to be exactly we have 2534.67 kg. This can explain the next:</a:t>
            </a:r>
          </a:p>
          <a:p>
            <a:pPr lvl="1">
              <a:lnSpc>
                <a:spcPct val="100000"/>
              </a:lnSpc>
              <a:spcBef>
                <a:spcPts val="1400"/>
              </a:spcBef>
            </a:pPr>
            <a:r>
              <a:rPr lang="en-US" sz="1400" dirty="0">
                <a:solidFill>
                  <a:schemeClr val="accent3">
                    <a:lumMod val="25000"/>
                  </a:schemeClr>
                </a:solidFill>
                <a:latin typeface="Abadi" panose="020B0604020104020204" pitchFamily="34" charset="0"/>
              </a:rPr>
              <a:t>This could indicate that the F9 v1.1 was used for smaller satellites or lower-weight missions.</a:t>
            </a:r>
          </a:p>
          <a:p>
            <a:pPr lvl="1">
              <a:lnSpc>
                <a:spcPct val="100000"/>
              </a:lnSpc>
              <a:spcBef>
                <a:spcPts val="1400"/>
              </a:spcBef>
            </a:pPr>
            <a:r>
              <a:rPr lang="en-US" sz="1400" dirty="0">
                <a:solidFill>
                  <a:schemeClr val="accent3">
                    <a:lumMod val="25000"/>
                  </a:schemeClr>
                </a:solidFill>
                <a:latin typeface="Abadi" panose="020B0604020104020204" pitchFamily="34" charset="0"/>
              </a:rPr>
              <a:t>Some launches might have been testing flights or secondary payload missions, where multiple smaller payloads were launched together.</a:t>
            </a:r>
          </a:p>
          <a:p>
            <a:pPr lvl="1">
              <a:lnSpc>
                <a:spcPct val="100000"/>
              </a:lnSpc>
              <a:spcBef>
                <a:spcPts val="1400"/>
              </a:spcBef>
            </a:pPr>
            <a:r>
              <a:rPr lang="en-US" sz="1400" dirty="0">
                <a:solidFill>
                  <a:schemeClr val="accent3">
                    <a:lumMod val="25000"/>
                  </a:schemeClr>
                </a:solidFill>
                <a:latin typeface="Abadi" panose="020B0604020104020204" pitchFamily="34" charset="0"/>
              </a:rPr>
              <a:t>If the dataset covers only a limited period, it might not include the heaviest missions of the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output "2015-12-22" as the first successful landing on a ground pad refers to a significant milestone in SpaceX's Falcon 9 development. This date corresponds to the first-ever successful ground landing of a Falcon 9 first stage booster during the Orbcomm-2 (OG2 Mission 2) launch.</a:t>
            </a:r>
          </a:p>
          <a:p>
            <a:pPr>
              <a:lnSpc>
                <a:spcPct val="100000"/>
              </a:lnSpc>
              <a:spcBef>
                <a:spcPts val="1400"/>
              </a:spcBef>
            </a:pPr>
            <a:r>
              <a:rPr lang="en-US" sz="1800" dirty="0">
                <a:solidFill>
                  <a:schemeClr val="accent3">
                    <a:lumMod val="25000"/>
                  </a:schemeClr>
                </a:solidFill>
                <a:latin typeface="Abadi" panose="020B0604020104020204" pitchFamily="34" charset="0"/>
              </a:rPr>
              <a:t>Why Is This Date Important?</a:t>
            </a:r>
          </a:p>
          <a:p>
            <a:pPr lvl="1">
              <a:lnSpc>
                <a:spcPct val="100000"/>
              </a:lnSpc>
              <a:spcBef>
                <a:spcPts val="1400"/>
              </a:spcBef>
            </a:pPr>
            <a:r>
              <a:rPr lang="en-US" sz="1400" dirty="0">
                <a:solidFill>
                  <a:schemeClr val="accent3">
                    <a:lumMod val="25000"/>
                  </a:schemeClr>
                </a:solidFill>
                <a:latin typeface="Abadi" panose="020B0604020104020204" pitchFamily="34" charset="0"/>
              </a:rPr>
              <a:t>Before this event, most rocket boosters were discarded into the ocean, making spaceflight expensive and unsustainable.</a:t>
            </a:r>
          </a:p>
          <a:p>
            <a:pPr lvl="1">
              <a:lnSpc>
                <a:spcPct val="100000"/>
              </a:lnSpc>
              <a:spcBef>
                <a:spcPts val="1400"/>
              </a:spcBef>
            </a:pPr>
            <a:r>
              <a:rPr lang="en-US" sz="1400" dirty="0">
                <a:solidFill>
                  <a:schemeClr val="accent3">
                    <a:lumMod val="25000"/>
                  </a:schemeClr>
                </a:solidFill>
                <a:latin typeface="Abadi" panose="020B0604020104020204" pitchFamily="34" charset="0"/>
              </a:rPr>
              <a:t>On December 22, 2015, SpaceX successfully landed the Falcon 9 first stage at Landing Zone 1 (LZ-1) at Cape Canaveral, proving that rockets could be reused.</a:t>
            </a:r>
          </a:p>
          <a:p>
            <a:pPr lvl="1">
              <a:lnSpc>
                <a:spcPct val="100000"/>
              </a:lnSpc>
              <a:spcBef>
                <a:spcPts val="1400"/>
              </a:spcBef>
            </a:pPr>
            <a:r>
              <a:rPr lang="en-US" sz="1400" dirty="0">
                <a:solidFill>
                  <a:schemeClr val="accent3">
                    <a:lumMod val="25000"/>
                  </a:schemeClr>
                </a:solidFill>
                <a:latin typeface="Abadi" panose="020B0604020104020204" pitchFamily="34" charset="0"/>
              </a:rPr>
              <a:t>This was a turning point for spaceflight economics, paving the way for rapid reusability and cheaper access to space.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286A3D1D-2A44-482F-BC6B-1CA4FB7F1199}"/>
              </a:ext>
            </a:extLst>
          </p:cNvPr>
          <p:cNvSpPr txBox="1">
            <a:spLocks/>
          </p:cNvSpPr>
          <p:nvPr/>
        </p:nvSpPr>
        <p:spPr>
          <a:xfrm>
            <a:off x="900894" y="2286550"/>
            <a:ext cx="10390212" cy="254017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600" dirty="0">
                <a:solidFill>
                  <a:schemeClr val="tx1"/>
                </a:solidFill>
                <a:latin typeface="Abadi" panose="020B0604020104020204" pitchFamily="34" charset="0"/>
              </a:rPr>
              <a:t>This project aims to analyze SpaceX launch data using various machine learning classification models to predict the likelihood of a successful rocket landing. The analysis includes data preprocessing, exploratory data analysis, feature selection, and the implementation of four classification models: Logistic Regression, Support Vector Machines, Decision Tree, and K-Nearest Neighbors. Additionally, an interactive dashboard was developed using Dash and </a:t>
            </a:r>
            <a:r>
              <a:rPr lang="en-US" sz="1600" dirty="0" err="1">
                <a:solidFill>
                  <a:schemeClr val="tx1"/>
                </a:solidFill>
                <a:latin typeface="Abadi" panose="020B0604020104020204" pitchFamily="34" charset="0"/>
              </a:rPr>
              <a:t>Plotly</a:t>
            </a:r>
            <a:r>
              <a:rPr lang="en-US" sz="1600" dirty="0">
                <a:solidFill>
                  <a:schemeClr val="tx1"/>
                </a:solidFill>
                <a:latin typeface="Abadi" panose="020B0604020104020204" pitchFamily="34" charset="0"/>
              </a:rPr>
              <a:t> to visualize launch success rates and payload relationships. Furthermore, a geospatial analysis was conducted using Folium to map launch sites, visualize success/failure distributions, and calculate distances to key locations.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result "Boosters with successful drone ship landing and payload between 4000-6000 kg" includes the following Falcon 9 Full Thrust (F9 FT) boosters:</a:t>
            </a:r>
          </a:p>
          <a:p>
            <a:pPr lvl="1">
              <a:lnSpc>
                <a:spcPct val="100000"/>
              </a:lnSpc>
              <a:spcBef>
                <a:spcPts val="1400"/>
              </a:spcBef>
            </a:pPr>
            <a:r>
              <a:rPr lang="en-US" sz="1400" dirty="0">
                <a:solidFill>
                  <a:schemeClr val="accent3">
                    <a:lumMod val="25000"/>
                  </a:schemeClr>
                </a:solidFill>
                <a:latin typeface="Abadi" panose="020B0604020104020204" pitchFamily="34" charset="0"/>
              </a:rPr>
              <a:t>B1020, B1022, B1026, B1021.2, B1031.2</a:t>
            </a:r>
          </a:p>
          <a:p>
            <a:pPr>
              <a:lnSpc>
                <a:spcPct val="100000"/>
              </a:lnSpc>
              <a:spcBef>
                <a:spcPts val="1400"/>
              </a:spcBef>
            </a:pPr>
            <a:r>
              <a:rPr lang="en-US" sz="1800" dirty="0">
                <a:solidFill>
                  <a:schemeClr val="accent3">
                    <a:lumMod val="25000"/>
                  </a:schemeClr>
                </a:solidFill>
                <a:latin typeface="Abadi" panose="020B0604020104020204" pitchFamily="34" charset="0"/>
              </a:rPr>
              <a:t>These boosters share two key characteristics:</a:t>
            </a:r>
          </a:p>
          <a:p>
            <a:pPr lvl="1">
              <a:lnSpc>
                <a:spcPct val="100000"/>
              </a:lnSpc>
              <a:spcBef>
                <a:spcPts val="1400"/>
              </a:spcBef>
            </a:pPr>
            <a:r>
              <a:rPr lang="en-US" sz="1400" dirty="0">
                <a:solidFill>
                  <a:schemeClr val="accent3">
                    <a:lumMod val="25000"/>
                  </a:schemeClr>
                </a:solidFill>
                <a:latin typeface="Abadi" panose="020B0604020104020204" pitchFamily="34" charset="0"/>
              </a:rPr>
              <a:t>They successfully landed on a drone ship after their missions.</a:t>
            </a:r>
          </a:p>
          <a:p>
            <a:pPr lvl="1">
              <a:lnSpc>
                <a:spcPct val="100000"/>
              </a:lnSpc>
              <a:spcBef>
                <a:spcPts val="1400"/>
              </a:spcBef>
            </a:pPr>
            <a:r>
              <a:rPr lang="en-US" sz="1400" dirty="0">
                <a:solidFill>
                  <a:schemeClr val="accent3">
                    <a:lumMod val="25000"/>
                  </a:schemeClr>
                </a:solidFill>
                <a:latin typeface="Abadi" panose="020B0604020104020204" pitchFamily="34" charset="0"/>
              </a:rPr>
              <a:t>They carried a payload between 4000 kg and 6000 kg, indicating moderate payload sizes.</a:t>
            </a:r>
          </a:p>
          <a:p>
            <a:pPr>
              <a:lnSpc>
                <a:spcPct val="100000"/>
              </a:lnSpc>
              <a:spcBef>
                <a:spcPts val="1400"/>
              </a:spcBef>
            </a:pPr>
            <a:r>
              <a:rPr lang="en-US" sz="1800" dirty="0">
                <a:solidFill>
                  <a:schemeClr val="accent3">
                    <a:lumMod val="25000"/>
                  </a:schemeClr>
                </a:solidFill>
                <a:latin typeface="Abadi" panose="020B0604020104020204" pitchFamily="34" charset="0"/>
              </a:rPr>
              <a:t>Why Are These Boosters Important?</a:t>
            </a:r>
          </a:p>
          <a:p>
            <a:pPr lvl="1">
              <a:lnSpc>
                <a:spcPct val="100000"/>
              </a:lnSpc>
              <a:spcBef>
                <a:spcPts val="1400"/>
              </a:spcBef>
            </a:pPr>
            <a:r>
              <a:rPr lang="en-US" sz="1400" dirty="0">
                <a:solidFill>
                  <a:schemeClr val="accent3">
                    <a:lumMod val="25000"/>
                  </a:schemeClr>
                </a:solidFill>
                <a:latin typeface="Abadi" panose="020B0604020104020204" pitchFamily="34" charset="0"/>
              </a:rPr>
              <a:t>Drone ship landings are more challenging than ground pad landings due to ocean conditions and limited landing space.</a:t>
            </a:r>
          </a:p>
          <a:p>
            <a:pPr lvl="1">
              <a:lnSpc>
                <a:spcPct val="100000"/>
              </a:lnSpc>
              <a:spcBef>
                <a:spcPts val="1400"/>
              </a:spcBef>
            </a:pPr>
            <a:r>
              <a:rPr lang="en-US" sz="1400" dirty="0">
                <a:solidFill>
                  <a:schemeClr val="accent3">
                    <a:lumMod val="25000"/>
                  </a:schemeClr>
                </a:solidFill>
                <a:latin typeface="Abadi" panose="020B0604020104020204" pitchFamily="34" charset="0"/>
              </a:rPr>
              <a:t>The payload range (4000-6000 kg) is moderate, suggesting missions where the payload was heavy but not at Falcon 9's full capability (~22,800 kg to LEO).</a:t>
            </a:r>
          </a:p>
          <a:p>
            <a:pPr lvl="1">
              <a:lnSpc>
                <a:spcPct val="100000"/>
              </a:lnSpc>
              <a:spcBef>
                <a:spcPts val="1400"/>
              </a:spcBef>
            </a:pPr>
            <a:r>
              <a:rPr lang="en-US" sz="1400" dirty="0">
                <a:solidFill>
                  <a:schemeClr val="accent3">
                    <a:lumMod val="25000"/>
                  </a:schemeClr>
                </a:solidFill>
                <a:latin typeface="Abadi" panose="020B0604020104020204" pitchFamily="34" charset="0"/>
              </a:rPr>
              <a:t>These landings helped validate reusability by recovering boosters at sea when returning to land was not possible due to fuel constraints.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601586"/>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result from the code counts the occurrences of each unique mission outcome and provides the following distribution:</a:t>
            </a:r>
          </a:p>
          <a:p>
            <a:pPr lvl="1">
              <a:lnSpc>
                <a:spcPct val="100000"/>
              </a:lnSpc>
              <a:spcBef>
                <a:spcPts val="1400"/>
              </a:spcBef>
            </a:pPr>
            <a:r>
              <a:rPr lang="en-US" sz="1400" dirty="0">
                <a:solidFill>
                  <a:schemeClr val="accent3">
                    <a:lumMod val="25000"/>
                  </a:schemeClr>
                </a:solidFill>
                <a:latin typeface="Abadi" panose="020B0604020104020204" pitchFamily="34" charset="0"/>
              </a:rPr>
              <a:t>Success: Most missions were successful, meaning the payload reached its intended orbit.</a:t>
            </a:r>
          </a:p>
          <a:p>
            <a:pPr lvl="1">
              <a:lnSpc>
                <a:spcPct val="100000"/>
              </a:lnSpc>
              <a:spcBef>
                <a:spcPts val="1400"/>
              </a:spcBef>
            </a:pPr>
            <a:r>
              <a:rPr lang="en-US" sz="1400" dirty="0">
                <a:solidFill>
                  <a:schemeClr val="accent3">
                    <a:lumMod val="25000"/>
                  </a:schemeClr>
                </a:solidFill>
                <a:latin typeface="Abadi" panose="020B0604020104020204" pitchFamily="34" charset="0"/>
              </a:rPr>
              <a:t>Failure (in flight): Only one mission failed during flight, which likely means an explosion, loss of control, or other catastrophic failure.</a:t>
            </a:r>
          </a:p>
          <a:p>
            <a:pPr lvl="1">
              <a:lnSpc>
                <a:spcPct val="100000"/>
              </a:lnSpc>
              <a:spcBef>
                <a:spcPts val="1400"/>
              </a:spcBef>
            </a:pPr>
            <a:r>
              <a:rPr lang="en-US" sz="1400" dirty="0">
                <a:solidFill>
                  <a:schemeClr val="accent3">
                    <a:lumMod val="25000"/>
                  </a:schemeClr>
                </a:solidFill>
                <a:latin typeface="Abadi" panose="020B0604020104020204" pitchFamily="34" charset="0"/>
              </a:rPr>
              <a:t>Success (payload status unclear): The rocket launch was successful, but the final payload deployment status is unknown.</a:t>
            </a:r>
          </a:p>
          <a:p>
            <a:pPr lvl="1">
              <a:lnSpc>
                <a:spcPct val="100000"/>
              </a:lnSpc>
              <a:spcBef>
                <a:spcPts val="1400"/>
              </a:spcBef>
            </a:pPr>
            <a:r>
              <a:rPr lang="en-US" sz="1400" dirty="0">
                <a:solidFill>
                  <a:schemeClr val="accent3">
                    <a:lumMod val="25000"/>
                  </a:schemeClr>
                </a:solidFill>
                <a:latin typeface="Abadi" panose="020B0604020104020204" pitchFamily="34" charset="0"/>
              </a:rPr>
              <a:t>Success (duplicate entry): A data formatting issue (potentially an extra space) might have caused this duplicate category.</a:t>
            </a:r>
          </a:p>
          <a:p>
            <a:pPr>
              <a:lnSpc>
                <a:spcPct val="100000"/>
              </a:lnSpc>
              <a:spcBef>
                <a:spcPts val="1400"/>
              </a:spcBef>
            </a:pPr>
            <a:r>
              <a:rPr lang="en-US" sz="1800" dirty="0">
                <a:solidFill>
                  <a:schemeClr val="accent3">
                    <a:lumMod val="25000"/>
                  </a:schemeClr>
                </a:solidFill>
                <a:latin typeface="Abadi" panose="020B0604020104020204" pitchFamily="34" charset="0"/>
              </a:rPr>
              <a:t>Why Are Most Missions Successful?</a:t>
            </a:r>
          </a:p>
          <a:p>
            <a:pPr lvl="1">
              <a:lnSpc>
                <a:spcPct val="100000"/>
              </a:lnSpc>
              <a:spcBef>
                <a:spcPts val="1400"/>
              </a:spcBef>
            </a:pPr>
            <a:r>
              <a:rPr lang="en-US" sz="1400" dirty="0">
                <a:solidFill>
                  <a:schemeClr val="accent3">
                    <a:lumMod val="25000"/>
                  </a:schemeClr>
                </a:solidFill>
                <a:latin typeface="Abadi" panose="020B0604020104020204" pitchFamily="34" charset="0"/>
              </a:rPr>
              <a:t> SpaceX has improved its launch and recovery processes over time, leading to a high success rate. </a:t>
            </a:r>
          </a:p>
          <a:p>
            <a:pPr lvl="1">
              <a:lnSpc>
                <a:spcPct val="100000"/>
              </a:lnSpc>
              <a:spcBef>
                <a:spcPts val="1400"/>
              </a:spcBef>
            </a:pPr>
            <a:r>
              <a:rPr lang="en-US" sz="1400" dirty="0">
                <a:solidFill>
                  <a:schemeClr val="accent3">
                    <a:lumMod val="25000"/>
                  </a:schemeClr>
                </a:solidFill>
                <a:latin typeface="Abadi" panose="020B0604020104020204" pitchFamily="34" charset="0"/>
              </a:rPr>
              <a:t>Data suggests that out of 101 missions, 98 were fully successful, which aligns with SpaceX's mission reliability.</a:t>
            </a:r>
          </a:p>
          <a:p>
            <a:pPr lvl="1">
              <a:lnSpc>
                <a:spcPct val="100000"/>
              </a:lnSpc>
              <a:spcBef>
                <a:spcPts val="1400"/>
              </a:spcBef>
            </a:pPr>
            <a:r>
              <a:rPr lang="en-US" sz="1400" dirty="0">
                <a:solidFill>
                  <a:schemeClr val="accent3">
                    <a:lumMod val="25000"/>
                  </a:schemeClr>
                </a:solidFill>
                <a:latin typeface="Abadi" panose="020B0604020104020204" pitchFamily="34" charset="0"/>
              </a:rPr>
              <a:t> The single failure in flight may correspond to an early Falcon 9 failure or a malfunction during ascent.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6951"/>
            <a:ext cx="10515601" cy="4870260"/>
          </a:xfrm>
          <a:prstGeom prst="rect">
            <a:avLst/>
          </a:prstGeom>
        </p:spPr>
        <p:txBody>
          <a:bodyPr>
            <a:normAutofit lnSpcReduction="1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code identifies which booster versions carried the heaviest payload (15,600 kg). The result shows that multiple Falcon 9 Block 5 boosters (F9 B5) successfully transported this maximum payload.</a:t>
            </a:r>
          </a:p>
          <a:p>
            <a:pPr>
              <a:lnSpc>
                <a:spcPct val="100000"/>
              </a:lnSpc>
              <a:spcBef>
                <a:spcPts val="1400"/>
              </a:spcBef>
            </a:pPr>
            <a:r>
              <a:rPr lang="en-US" sz="1800" dirty="0">
                <a:solidFill>
                  <a:schemeClr val="accent3">
                    <a:lumMod val="25000"/>
                  </a:schemeClr>
                </a:solidFill>
                <a:latin typeface="Abadi" panose="020B0604020104020204" pitchFamily="34" charset="0"/>
              </a:rPr>
              <a:t> What Does This Result Mean?</a:t>
            </a:r>
          </a:p>
          <a:p>
            <a:pPr lvl="1">
              <a:lnSpc>
                <a:spcPct val="100000"/>
              </a:lnSpc>
              <a:spcBef>
                <a:spcPts val="1400"/>
              </a:spcBef>
            </a:pPr>
            <a:r>
              <a:rPr lang="en-US" sz="1400" dirty="0">
                <a:solidFill>
                  <a:schemeClr val="accent3">
                    <a:lumMod val="25000"/>
                  </a:schemeClr>
                </a:solidFill>
                <a:latin typeface="Abadi" panose="020B0604020104020204" pitchFamily="34" charset="0"/>
              </a:rPr>
              <a:t> Falcon 9 Block 5 is the most powerful reusable rocket variant used by SpaceX.</a:t>
            </a:r>
          </a:p>
          <a:p>
            <a:pPr lvl="1">
              <a:lnSpc>
                <a:spcPct val="100000"/>
              </a:lnSpc>
              <a:spcBef>
                <a:spcPts val="1400"/>
              </a:spcBef>
            </a:pPr>
            <a:r>
              <a:rPr lang="en-US" sz="1400" dirty="0">
                <a:solidFill>
                  <a:schemeClr val="accent3">
                    <a:lumMod val="25000"/>
                  </a:schemeClr>
                </a:solidFill>
                <a:latin typeface="Abadi" panose="020B0604020104020204" pitchFamily="34" charset="0"/>
              </a:rPr>
              <a:t>A payload of 15,600 kg is extremely high, meaning these missions likely involved heavy cargo such as Starlink satellites or large commercial payloads.</a:t>
            </a:r>
          </a:p>
          <a:p>
            <a:pPr lvl="1">
              <a:lnSpc>
                <a:spcPct val="100000"/>
              </a:lnSpc>
              <a:spcBef>
                <a:spcPts val="1400"/>
              </a:spcBef>
            </a:pPr>
            <a:r>
              <a:rPr lang="en-US" sz="1400" dirty="0">
                <a:solidFill>
                  <a:schemeClr val="accent3">
                    <a:lumMod val="25000"/>
                  </a:schemeClr>
                </a:solidFill>
                <a:latin typeface="Abadi" panose="020B0604020104020204" pitchFamily="34" charset="0"/>
              </a:rPr>
              <a:t> Several boosters appear multiple times, which suggests that these rockets were reused across different missions while carrying the same maximum payload.</a:t>
            </a:r>
          </a:p>
          <a:p>
            <a:pPr>
              <a:lnSpc>
                <a:spcPct val="100000"/>
              </a:lnSpc>
              <a:spcBef>
                <a:spcPts val="1400"/>
              </a:spcBef>
            </a:pPr>
            <a:r>
              <a:rPr lang="en-US" sz="1800" dirty="0">
                <a:solidFill>
                  <a:schemeClr val="accent3">
                    <a:lumMod val="25000"/>
                  </a:schemeClr>
                </a:solidFill>
                <a:latin typeface="Abadi" panose="020B0604020104020204" pitchFamily="34" charset="0"/>
              </a:rPr>
              <a:t> Insights from the Booster Versions in the Result</a:t>
            </a:r>
          </a:p>
          <a:p>
            <a:pPr lvl="1">
              <a:lnSpc>
                <a:spcPct val="100000"/>
              </a:lnSpc>
              <a:spcBef>
                <a:spcPts val="1400"/>
              </a:spcBef>
            </a:pPr>
            <a:r>
              <a:rPr lang="en-US" sz="1400" dirty="0">
                <a:solidFill>
                  <a:schemeClr val="accent3">
                    <a:lumMod val="25000"/>
                  </a:schemeClr>
                </a:solidFill>
                <a:latin typeface="Abadi" panose="020B0604020104020204" pitchFamily="34" charset="0"/>
              </a:rPr>
              <a:t>B1048.4, B1048.5: This booster was used at least 5 times, proving reusability.</a:t>
            </a:r>
          </a:p>
          <a:p>
            <a:pPr lvl="1">
              <a:lnSpc>
                <a:spcPct val="100000"/>
              </a:lnSpc>
              <a:spcBef>
                <a:spcPts val="1400"/>
              </a:spcBef>
            </a:pPr>
            <a:r>
              <a:rPr lang="en-US" sz="1400" dirty="0">
                <a:solidFill>
                  <a:schemeClr val="accent3">
                    <a:lumMod val="25000"/>
                  </a:schemeClr>
                </a:solidFill>
                <a:latin typeface="Abadi" panose="020B0604020104020204" pitchFamily="34" charset="0"/>
              </a:rPr>
              <a:t>B1049.4, B1049.5, B1049.7: Flew multiple high-payload missions, likely Starlink deployments.</a:t>
            </a:r>
          </a:p>
          <a:p>
            <a:pPr lvl="1">
              <a:lnSpc>
                <a:spcPct val="100000"/>
              </a:lnSpc>
              <a:spcBef>
                <a:spcPts val="1400"/>
              </a:spcBef>
            </a:pPr>
            <a:r>
              <a:rPr lang="en-US" sz="1400" dirty="0">
                <a:solidFill>
                  <a:schemeClr val="accent3">
                    <a:lumMod val="25000"/>
                  </a:schemeClr>
                </a:solidFill>
                <a:latin typeface="Abadi" panose="020B0604020104020204" pitchFamily="34" charset="0"/>
              </a:rPr>
              <a:t>B1051.3, B1051.4, B1051.6: Was  used across many successful heavy-lift missions.</a:t>
            </a:r>
          </a:p>
          <a:p>
            <a:pPr lvl="1">
              <a:lnSpc>
                <a:spcPct val="100000"/>
              </a:lnSpc>
              <a:spcBef>
                <a:spcPts val="1400"/>
              </a:spcBef>
            </a:pPr>
            <a:r>
              <a:rPr lang="en-US" sz="1400" dirty="0">
                <a:solidFill>
                  <a:schemeClr val="accent3">
                    <a:lumMod val="25000"/>
                  </a:schemeClr>
                </a:solidFill>
                <a:latin typeface="Abadi" panose="020B0604020104020204" pitchFamily="34" charset="0"/>
              </a:rPr>
              <a:t>B1060.2, B1060.3: Carried maximum payloads in at least three missions.</a:t>
            </a:r>
          </a:p>
          <a:p>
            <a:pPr lvl="1">
              <a:lnSpc>
                <a:spcPct val="100000"/>
              </a:lnSpc>
              <a:spcBef>
                <a:spcPts val="1400"/>
              </a:spcBef>
            </a:pPr>
            <a:r>
              <a:rPr lang="en-US" sz="1400" dirty="0">
                <a:solidFill>
                  <a:schemeClr val="accent3">
                    <a:lumMod val="25000"/>
                  </a:schemeClr>
                </a:solidFill>
                <a:latin typeface="Abadi" panose="020B0604020104020204" pitchFamily="34" charset="0"/>
              </a:rPr>
              <a:t>B1058.3: This booster flew several historic missions, including a NASA crewed launch.</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0130" y="1359244"/>
            <a:ext cx="11430000" cy="5239264"/>
          </a:xfrm>
          <a:prstGeom prst="rect">
            <a:avLst/>
          </a:prstGeom>
        </p:spPr>
        <p:txBody>
          <a:bodyPr lIns="91440" tIns="45720" rIns="91440" bIns="45720" anchor="t">
            <a:normAutofit fontScale="92500" lnSpcReduction="10000"/>
          </a:bodyPr>
          <a:lstStyle/>
          <a:p>
            <a:pPr>
              <a:lnSpc>
                <a:spcPct val="100000"/>
              </a:lnSpc>
              <a:spcBef>
                <a:spcPts val="1400"/>
              </a:spcBef>
            </a:pPr>
            <a:r>
              <a:rPr lang="en-US" sz="1800" dirty="0">
                <a:solidFill>
                  <a:schemeClr val="accent3">
                    <a:lumMod val="25000"/>
                  </a:schemeClr>
                </a:solidFill>
                <a:latin typeface="Abadi"/>
              </a:rPr>
              <a:t>The result shows two failed drone ship landings in 2015, specifically:</a:t>
            </a:r>
          </a:p>
          <a:p>
            <a:pPr lvl="1">
              <a:lnSpc>
                <a:spcPct val="100000"/>
              </a:lnSpc>
              <a:spcBef>
                <a:spcPts val="1400"/>
              </a:spcBef>
            </a:pPr>
            <a:r>
              <a:rPr lang="en-US" sz="1400" dirty="0">
                <a:solidFill>
                  <a:schemeClr val="accent3">
                    <a:lumMod val="25000"/>
                  </a:schemeClr>
                </a:solidFill>
                <a:latin typeface="Abadi"/>
              </a:rPr>
              <a:t>January 2015 → Booster: F9 v1.1 B1012 → Launch Site: CCAFS LC-40</a:t>
            </a:r>
          </a:p>
          <a:p>
            <a:pPr lvl="1">
              <a:lnSpc>
                <a:spcPct val="100000"/>
              </a:lnSpc>
              <a:spcBef>
                <a:spcPts val="1400"/>
              </a:spcBef>
            </a:pPr>
            <a:r>
              <a:rPr lang="en-US" sz="1400" dirty="0">
                <a:solidFill>
                  <a:schemeClr val="accent3">
                    <a:lumMod val="25000"/>
                  </a:schemeClr>
                </a:solidFill>
                <a:latin typeface="Abadi"/>
              </a:rPr>
              <a:t>April 2015 → Booster: F9 v1.1 B1015 → Launch Site: CCAFS LC-40</a:t>
            </a:r>
          </a:p>
          <a:p>
            <a:pPr>
              <a:lnSpc>
                <a:spcPct val="100000"/>
              </a:lnSpc>
              <a:spcBef>
                <a:spcPts val="1400"/>
              </a:spcBef>
            </a:pPr>
            <a:r>
              <a:rPr lang="en-US" sz="1800" dirty="0">
                <a:solidFill>
                  <a:schemeClr val="accent3">
                    <a:lumMod val="25000"/>
                  </a:schemeClr>
                </a:solidFill>
                <a:latin typeface="Abadi"/>
              </a:rPr>
              <a:t>What Does This Result Mean?</a:t>
            </a:r>
          </a:p>
          <a:p>
            <a:pPr lvl="1">
              <a:lnSpc>
                <a:spcPct val="100000"/>
              </a:lnSpc>
              <a:spcBef>
                <a:spcPts val="1400"/>
              </a:spcBef>
            </a:pPr>
            <a:r>
              <a:rPr lang="en-US" sz="1400" dirty="0">
                <a:solidFill>
                  <a:schemeClr val="accent3">
                    <a:lumMod val="25000"/>
                  </a:schemeClr>
                </a:solidFill>
                <a:latin typeface="Abadi"/>
              </a:rPr>
              <a:t>Both failed landings occurred in early 2015, a period when SpaceX was still refining its booster recovery technology.</a:t>
            </a:r>
          </a:p>
          <a:p>
            <a:pPr lvl="1">
              <a:lnSpc>
                <a:spcPct val="100000"/>
              </a:lnSpc>
              <a:spcBef>
                <a:spcPts val="1400"/>
              </a:spcBef>
            </a:pPr>
            <a:r>
              <a:rPr lang="en-US" sz="1400" dirty="0">
                <a:solidFill>
                  <a:schemeClr val="accent3">
                    <a:lumMod val="25000"/>
                  </a:schemeClr>
                </a:solidFill>
                <a:latin typeface="Abadi"/>
              </a:rPr>
              <a:t> The failures happened on drone ships, which are more challenging than ground landings due to oceanic conditions.</a:t>
            </a:r>
          </a:p>
          <a:p>
            <a:pPr lvl="1">
              <a:lnSpc>
                <a:spcPct val="100000"/>
              </a:lnSpc>
              <a:spcBef>
                <a:spcPts val="1400"/>
              </a:spcBef>
            </a:pPr>
            <a:r>
              <a:rPr lang="en-US" sz="1400" dirty="0">
                <a:solidFill>
                  <a:schemeClr val="accent3">
                    <a:lumMod val="25000"/>
                  </a:schemeClr>
                </a:solidFill>
                <a:latin typeface="Abadi"/>
              </a:rPr>
              <a:t>CCAFS LC-40 was the launch site for both missions, indicating that these failures were part of launches from Cape Canaveral.</a:t>
            </a:r>
          </a:p>
          <a:p>
            <a:pPr>
              <a:lnSpc>
                <a:spcPct val="100000"/>
              </a:lnSpc>
              <a:spcBef>
                <a:spcPts val="1400"/>
              </a:spcBef>
            </a:pPr>
            <a:r>
              <a:rPr lang="en-US" sz="1800" dirty="0">
                <a:solidFill>
                  <a:schemeClr val="accent3">
                    <a:lumMod val="25000"/>
                  </a:schemeClr>
                </a:solidFill>
                <a:latin typeface="Abadi"/>
              </a:rPr>
              <a:t>Why Did These Failures Occur?</a:t>
            </a:r>
          </a:p>
          <a:p>
            <a:pPr lvl="1">
              <a:lnSpc>
                <a:spcPct val="100000"/>
              </a:lnSpc>
              <a:spcBef>
                <a:spcPts val="1400"/>
              </a:spcBef>
            </a:pPr>
            <a:r>
              <a:rPr lang="en-US" sz="1400" dirty="0">
                <a:solidFill>
                  <a:schemeClr val="accent3">
                    <a:lumMod val="25000"/>
                  </a:schemeClr>
                </a:solidFill>
                <a:latin typeface="Abadi"/>
              </a:rPr>
              <a:t> January 2015 – F9 v1.1 B1012 Failure</a:t>
            </a:r>
          </a:p>
          <a:p>
            <a:pPr lvl="2">
              <a:lnSpc>
                <a:spcPct val="100000"/>
              </a:lnSpc>
              <a:spcBef>
                <a:spcPts val="1400"/>
              </a:spcBef>
            </a:pPr>
            <a:r>
              <a:rPr lang="en-US" sz="1500" dirty="0">
                <a:solidFill>
                  <a:schemeClr val="accent3">
                    <a:lumMod val="25000"/>
                  </a:schemeClr>
                </a:solidFill>
                <a:latin typeface="Abadi"/>
              </a:rPr>
              <a:t>This was SpaceX’s first-ever attempt to land on a drone ship</a:t>
            </a:r>
            <a:r>
              <a:rPr lang="en-US" sz="1900" dirty="0">
                <a:solidFill>
                  <a:schemeClr val="accent3">
                    <a:lumMod val="25000"/>
                  </a:schemeClr>
                </a:solidFill>
                <a:latin typeface="Abadi"/>
              </a:rPr>
              <a:t>.</a:t>
            </a:r>
          </a:p>
          <a:p>
            <a:pPr lvl="2">
              <a:lnSpc>
                <a:spcPct val="100000"/>
              </a:lnSpc>
              <a:spcBef>
                <a:spcPts val="1400"/>
              </a:spcBef>
            </a:pPr>
            <a:r>
              <a:rPr lang="en-US" sz="1500" dirty="0">
                <a:solidFill>
                  <a:schemeClr val="accent3">
                    <a:lumMod val="25000"/>
                  </a:schemeClr>
                </a:solidFill>
                <a:latin typeface="Abadi"/>
              </a:rPr>
              <a:t>The booster ran out of hydraulic fluid for grid fins, causing a hard landing and explosion on the ship.</a:t>
            </a:r>
          </a:p>
          <a:p>
            <a:pPr lvl="1">
              <a:lnSpc>
                <a:spcPct val="100000"/>
              </a:lnSpc>
              <a:spcBef>
                <a:spcPts val="1400"/>
              </a:spcBef>
            </a:pPr>
            <a:r>
              <a:rPr lang="en-US" sz="1400" dirty="0">
                <a:solidFill>
                  <a:schemeClr val="accent3">
                    <a:lumMod val="25000"/>
                  </a:schemeClr>
                </a:solidFill>
                <a:latin typeface="Abadi"/>
              </a:rPr>
              <a:t> April 2015 – F9 v1.1 B1015 Failure</a:t>
            </a:r>
          </a:p>
          <a:p>
            <a:pPr lvl="2">
              <a:lnSpc>
                <a:spcPct val="100000"/>
              </a:lnSpc>
              <a:spcBef>
                <a:spcPts val="1400"/>
              </a:spcBef>
            </a:pPr>
            <a:r>
              <a:rPr lang="en-US" sz="1400" dirty="0">
                <a:solidFill>
                  <a:schemeClr val="accent3">
                    <a:lumMod val="25000"/>
                  </a:schemeClr>
                </a:solidFill>
                <a:latin typeface="Abadi"/>
              </a:rPr>
              <a:t>The booster landed too hard on the drone ship due to excess lateral velocity.</a:t>
            </a:r>
          </a:p>
          <a:p>
            <a:pPr lvl="2">
              <a:lnSpc>
                <a:spcPct val="100000"/>
              </a:lnSpc>
              <a:spcBef>
                <a:spcPts val="1400"/>
              </a:spcBef>
            </a:pPr>
            <a:r>
              <a:rPr lang="en-US" sz="1400" dirty="0">
                <a:solidFill>
                  <a:schemeClr val="accent3">
                    <a:lumMod val="25000"/>
                  </a:schemeClr>
                </a:solidFill>
                <a:latin typeface="Abadi"/>
              </a:rPr>
              <a:t>It successfully reached the drone ship but tipped over and exploded.</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9880" y="1359243"/>
            <a:ext cx="11735028" cy="5399903"/>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The ranking of landing outcomes between June 4, 2010, and March 20, 2017, provides insight into SpaceX’s progress in landing and recovering rocket boosters.</a:t>
            </a:r>
          </a:p>
          <a:p>
            <a:pPr marL="342900" indent="-342900">
              <a:lnSpc>
                <a:spcPct val="100000"/>
              </a:lnSpc>
              <a:spcBef>
                <a:spcPts val="1400"/>
              </a:spcBef>
              <a:buFont typeface="+mj-lt"/>
              <a:buAutoNum type="arabicPeriod"/>
            </a:pPr>
            <a:r>
              <a:rPr lang="en-US" sz="1600" dirty="0">
                <a:solidFill>
                  <a:schemeClr val="accent3">
                    <a:lumMod val="25000"/>
                  </a:schemeClr>
                </a:solidFill>
                <a:latin typeface="Abadi" panose="020B0604020104020204" pitchFamily="34" charset="0"/>
              </a:rPr>
              <a:t>No Attempt (10): These missions did not attempt booster recovery (common in early launches).</a:t>
            </a:r>
          </a:p>
          <a:p>
            <a:pPr marL="342900" indent="-342900">
              <a:lnSpc>
                <a:spcPct val="100000"/>
              </a:lnSpc>
              <a:spcBef>
                <a:spcPts val="1400"/>
              </a:spcBef>
              <a:buFont typeface="+mj-lt"/>
              <a:buAutoNum type="arabicPeriod"/>
            </a:pPr>
            <a:r>
              <a:rPr lang="en-US" sz="1600" dirty="0">
                <a:solidFill>
                  <a:schemeClr val="accent3">
                    <a:lumMod val="25000"/>
                  </a:schemeClr>
                </a:solidFill>
                <a:latin typeface="Abadi" panose="020B0604020104020204" pitchFamily="34" charset="0"/>
              </a:rPr>
              <a:t>Failure (drone ship) (5): These rockets attempted to land on a drone ship but failed, likely due to impact damage, control issues, or rough sea conditions.</a:t>
            </a:r>
          </a:p>
          <a:p>
            <a:pPr marL="342900" indent="-342900">
              <a:lnSpc>
                <a:spcPct val="100000"/>
              </a:lnSpc>
              <a:spcBef>
                <a:spcPts val="1400"/>
              </a:spcBef>
              <a:buFont typeface="+mj-lt"/>
              <a:buAutoNum type="arabicPeriod"/>
            </a:pPr>
            <a:r>
              <a:rPr lang="en-US" sz="1600" dirty="0">
                <a:solidFill>
                  <a:schemeClr val="accent3">
                    <a:lumMod val="25000"/>
                  </a:schemeClr>
                </a:solidFill>
                <a:latin typeface="Abadi" panose="020B0604020104020204" pitchFamily="34" charset="0"/>
              </a:rPr>
              <a:t>Success (drone ship) (5): These boosters successfully landed on a drone ship, proving SpaceX's ability to recover rockets at sea.</a:t>
            </a:r>
          </a:p>
          <a:p>
            <a:pPr marL="342900" indent="-342900">
              <a:lnSpc>
                <a:spcPct val="100000"/>
              </a:lnSpc>
              <a:spcBef>
                <a:spcPts val="1400"/>
              </a:spcBef>
              <a:buFont typeface="+mj-lt"/>
              <a:buAutoNum type="arabicPeriod"/>
            </a:pPr>
            <a:r>
              <a:rPr lang="en-US" sz="1600" dirty="0">
                <a:solidFill>
                  <a:schemeClr val="accent3">
                    <a:lumMod val="25000"/>
                  </a:schemeClr>
                </a:solidFill>
                <a:latin typeface="Abadi" panose="020B0604020104020204" pitchFamily="34" charset="0"/>
              </a:rPr>
              <a:t>Controlled (ocean) (3): These boosters intentionally landed in the ocean in a controlled manner, likely as a test before full landings were attempted.</a:t>
            </a:r>
          </a:p>
          <a:p>
            <a:pPr marL="342900" indent="-342900">
              <a:lnSpc>
                <a:spcPct val="100000"/>
              </a:lnSpc>
              <a:spcBef>
                <a:spcPts val="1400"/>
              </a:spcBef>
              <a:buFont typeface="+mj-lt"/>
              <a:buAutoNum type="arabicPeriod"/>
            </a:pPr>
            <a:r>
              <a:rPr lang="en-US" sz="1600" dirty="0">
                <a:solidFill>
                  <a:schemeClr val="accent3">
                    <a:lumMod val="25000"/>
                  </a:schemeClr>
                </a:solidFill>
                <a:latin typeface="Abadi" panose="020B0604020104020204" pitchFamily="34" charset="0"/>
              </a:rPr>
              <a:t>Success (ground pad) (3): Rockets successfully landed on a ground pad at Cape Canaveral or Vandenberg Air Force Base.</a:t>
            </a:r>
          </a:p>
          <a:p>
            <a:pPr marL="342900" indent="-342900">
              <a:lnSpc>
                <a:spcPct val="100000"/>
              </a:lnSpc>
              <a:spcBef>
                <a:spcPts val="1400"/>
              </a:spcBef>
              <a:buFont typeface="+mj-lt"/>
              <a:buAutoNum type="arabicPeriod"/>
            </a:pPr>
            <a:r>
              <a:rPr lang="en-US" sz="1600" dirty="0">
                <a:solidFill>
                  <a:schemeClr val="accent3">
                    <a:lumMod val="25000"/>
                  </a:schemeClr>
                </a:solidFill>
                <a:latin typeface="Abadi" panose="020B0604020104020204" pitchFamily="34" charset="0"/>
              </a:rPr>
              <a:t>Failure (parachute) (2): Some missions used parachutes for booster recovery, but these failed.</a:t>
            </a:r>
          </a:p>
          <a:p>
            <a:pPr marL="342900" indent="-342900">
              <a:lnSpc>
                <a:spcPct val="100000"/>
              </a:lnSpc>
              <a:spcBef>
                <a:spcPts val="1400"/>
              </a:spcBef>
              <a:buFont typeface="+mj-lt"/>
              <a:buAutoNum type="arabicPeriod"/>
            </a:pPr>
            <a:r>
              <a:rPr lang="en-US" sz="1600" dirty="0">
                <a:solidFill>
                  <a:schemeClr val="accent3">
                    <a:lumMod val="25000"/>
                  </a:schemeClr>
                </a:solidFill>
                <a:latin typeface="Abadi" panose="020B0604020104020204" pitchFamily="34" charset="0"/>
              </a:rPr>
              <a:t>Uncontrolled (ocean) (2): Boosters fell into the ocean uncontrollably, possibly due to propulsion issues or navigation errors.</a:t>
            </a:r>
          </a:p>
          <a:p>
            <a:pPr marL="342900" indent="-342900">
              <a:lnSpc>
                <a:spcPct val="100000"/>
              </a:lnSpc>
              <a:spcBef>
                <a:spcPts val="1400"/>
              </a:spcBef>
              <a:buFont typeface="+mj-lt"/>
              <a:buAutoNum type="arabicPeriod"/>
            </a:pPr>
            <a:r>
              <a:rPr lang="en-US" sz="1600" dirty="0">
                <a:solidFill>
                  <a:schemeClr val="accent3">
                    <a:lumMod val="25000"/>
                  </a:schemeClr>
                </a:solidFill>
                <a:latin typeface="Abadi" panose="020B0604020104020204" pitchFamily="34" charset="0"/>
              </a:rPr>
              <a:t>Precluded (drone ship) (1): A landing attempt was precluded, meaning the drone ship was unavailable or conditions prevented the attempt.</a:t>
            </a:r>
          </a:p>
          <a:p>
            <a:pPr>
              <a:lnSpc>
                <a:spcPct val="100000"/>
              </a:lnSpc>
              <a:spcBef>
                <a:spcPts val="1400"/>
              </a:spcBef>
            </a:pPr>
            <a:r>
              <a:rPr lang="en-US" sz="1600" dirty="0">
                <a:solidFill>
                  <a:schemeClr val="accent3">
                    <a:lumMod val="25000"/>
                  </a:schemeClr>
                </a:solidFill>
                <a:latin typeface="Abadi" panose="020B0604020104020204" pitchFamily="34" charset="0"/>
              </a:rPr>
              <a:t>The majority of early missions (2010-2014) had no recovery attempt, as SpaceX was focused on launching satellites and cargo.</a:t>
            </a:r>
          </a:p>
          <a:p>
            <a:pPr>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457794" cy="4351338"/>
          </a:xfrm>
          <a:prstGeom prst="rect">
            <a:avLst/>
          </a:prstGeom>
        </p:spPr>
        <p:txBody>
          <a:bodyPr lIns="91440" tIns="45720" rIns="91440" bIns="45720" anchor="t">
            <a:normAutofit/>
          </a:bodyPr>
          <a:lstStyle/>
          <a:p>
            <a:r>
              <a:rPr lang="en-US" sz="1800" dirty="0">
                <a:latin typeface="Abadi" panose="020B0604020104020204" pitchFamily="34" charset="0"/>
              </a:rPr>
              <a:t>Important Elements in the Screenshot</a:t>
            </a:r>
          </a:p>
          <a:p>
            <a:pPr lvl="1"/>
            <a:r>
              <a:rPr lang="en-US" sz="1400" dirty="0">
                <a:latin typeface="Abadi" panose="020B0604020104020204" pitchFamily="34" charset="0"/>
              </a:rPr>
              <a:t>Launch Site Markers (Blue)</a:t>
            </a:r>
          </a:p>
          <a:p>
            <a:pPr lvl="2"/>
            <a:r>
              <a:rPr lang="en-US" sz="1000" dirty="0">
                <a:latin typeface="Abadi" panose="020B0604020104020204" pitchFamily="34" charset="0"/>
              </a:rPr>
              <a:t>Each marker represents a SpaceX launch site: CCAFS LC-40, KSC LC-39A, VAFB SLC-4E, Boca Chica Launch Site.</a:t>
            </a:r>
          </a:p>
          <a:p>
            <a:pPr lvl="1"/>
            <a:r>
              <a:rPr lang="en-US" sz="1400" dirty="0">
                <a:latin typeface="Abadi" panose="020B0604020104020204" pitchFamily="34" charset="0"/>
              </a:rPr>
              <a:t>Labels and Popups</a:t>
            </a:r>
          </a:p>
          <a:p>
            <a:pPr lvl="2"/>
            <a:r>
              <a:rPr lang="en-US" sz="1000" dirty="0">
                <a:latin typeface="Abadi" panose="020B0604020104020204" pitchFamily="34" charset="0"/>
              </a:rPr>
              <a:t>Clicking a marker reveals launch site details. Text labels show launch site names.</a:t>
            </a:r>
          </a:p>
          <a:p>
            <a:pPr lvl="1"/>
            <a:r>
              <a:rPr lang="en-US" sz="1400" dirty="0">
                <a:latin typeface="Abadi" panose="020B0604020104020204" pitchFamily="34" charset="0"/>
              </a:rPr>
              <a:t>Proximity to Coastal Areas</a:t>
            </a:r>
          </a:p>
          <a:p>
            <a:pPr lvl="2"/>
            <a:r>
              <a:rPr lang="en-US" sz="1000" dirty="0">
                <a:latin typeface="Abadi" panose="020B0604020104020204" pitchFamily="34" charset="0"/>
              </a:rPr>
              <a:t>Launch sites are strategically located near coastlines to reduce risk in case of failure. Water access allows for drone ship landings.</a:t>
            </a:r>
          </a:p>
          <a:p>
            <a:pPr lvl="1"/>
            <a:r>
              <a:rPr lang="en-US" sz="1400" dirty="0">
                <a:latin typeface="Abadi" panose="020B0604020104020204" pitchFamily="34" charset="0"/>
              </a:rPr>
              <a:t>Strategic Distribution of Launch Sites</a:t>
            </a:r>
          </a:p>
          <a:p>
            <a:pPr lvl="2"/>
            <a:r>
              <a:rPr lang="en-US" sz="1000" dirty="0">
                <a:latin typeface="Abadi" panose="020B0604020104020204" pitchFamily="34" charset="0"/>
              </a:rPr>
              <a:t>Multiple launch sites in Florida optimize orbital access. VAFB SLC-4E in California supports polar orbit missions. Boca Chica (Texas) is SpaceX’s private launch site for Starship missions.</a:t>
            </a:r>
          </a:p>
          <a:p>
            <a:pPr lvl="1"/>
            <a:r>
              <a:rPr lang="en-US" sz="1400" dirty="0">
                <a:latin typeface="Abadi" panose="020B0604020104020204" pitchFamily="34" charset="0"/>
              </a:rPr>
              <a:t>Geographical Perspective</a:t>
            </a:r>
          </a:p>
          <a:p>
            <a:pPr lvl="2"/>
            <a:r>
              <a:rPr lang="en-US" sz="1000" dirty="0">
                <a:latin typeface="Abadi" panose="020B0604020104020204" pitchFamily="34" charset="0"/>
              </a:rPr>
              <a:t>The map provides insights into how launch locations are selected based on safety, efficiency, and trajectory needs.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1</a:t>
            </a:r>
          </a:p>
        </p:txBody>
      </p:sp>
      <p:pic>
        <p:nvPicPr>
          <p:cNvPr id="6" name="Imagen 5">
            <a:extLst>
              <a:ext uri="{FF2B5EF4-FFF2-40B4-BE49-F238E27FC236}">
                <a16:creationId xmlns:a16="http://schemas.microsoft.com/office/drawing/2014/main" id="{86037C16-D83F-C99F-BDB8-47CD41B96D17}"/>
              </a:ext>
            </a:extLst>
          </p:cNvPr>
          <p:cNvPicPr>
            <a:picLocks noChangeAspect="1"/>
          </p:cNvPicPr>
          <p:nvPr/>
        </p:nvPicPr>
        <p:blipFill>
          <a:blip r:embed="rId3"/>
          <a:stretch>
            <a:fillRect/>
          </a:stretch>
        </p:blipFill>
        <p:spPr>
          <a:xfrm>
            <a:off x="6870357" y="1959601"/>
            <a:ext cx="5141954" cy="446760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9558" y="1581665"/>
            <a:ext cx="6264874" cy="5066270"/>
          </a:xfrm>
          <a:prstGeom prst="rect">
            <a:avLst/>
          </a:prstGeom>
        </p:spPr>
        <p:txBody>
          <a:bodyPr lIns="91440" tIns="45720" rIns="91440" bIns="45720" anchor="t">
            <a:normAutofit lnSpcReduction="10000"/>
          </a:bodyPr>
          <a:lstStyle/>
          <a:p>
            <a:pPr>
              <a:spcBef>
                <a:spcPts val="1400"/>
              </a:spcBef>
            </a:pPr>
            <a:r>
              <a:rPr lang="en-US" sz="1800" dirty="0">
                <a:solidFill>
                  <a:schemeClr val="accent3">
                    <a:lumMod val="25000"/>
                  </a:schemeClr>
                </a:solidFill>
                <a:latin typeface="Abadi" panose="020B0604020104020204" pitchFamily="34" charset="0"/>
              </a:rPr>
              <a:t>The Folium map generated from the given code visually represents SpaceX launch outcomes by adding color-coded markers to different launch sites. The map includes:</a:t>
            </a:r>
          </a:p>
          <a:p>
            <a:pPr marL="342900" indent="-342900">
              <a:spcBef>
                <a:spcPts val="1400"/>
              </a:spcBef>
              <a:buFont typeface="+mj-lt"/>
              <a:buAutoNum type="arabicPeriod"/>
            </a:pPr>
            <a:r>
              <a:rPr lang="en-US" sz="1800" dirty="0">
                <a:solidFill>
                  <a:schemeClr val="accent3">
                    <a:lumMod val="25000"/>
                  </a:schemeClr>
                </a:solidFill>
                <a:latin typeface="Abadi" panose="020B0604020104020204" pitchFamily="34" charset="0"/>
              </a:rPr>
              <a:t>Green Markers → Successful Launches</a:t>
            </a:r>
          </a:p>
          <a:p>
            <a:pPr lvl="1">
              <a:spcBef>
                <a:spcPts val="1400"/>
              </a:spcBef>
            </a:pPr>
            <a:r>
              <a:rPr lang="en-US" sz="1400" dirty="0">
                <a:solidFill>
                  <a:schemeClr val="accent3">
                    <a:lumMod val="25000"/>
                  </a:schemeClr>
                </a:solidFill>
                <a:latin typeface="Abadi" panose="020B0604020104020204" pitchFamily="34" charset="0"/>
              </a:rPr>
              <a:t>Indicates launches where the booster successfully landed after deployment. More green markers suggest higher success rates at specific sites.</a:t>
            </a:r>
          </a:p>
          <a:p>
            <a:pPr marL="342900" indent="-342900">
              <a:spcBef>
                <a:spcPts val="1400"/>
              </a:spcBef>
              <a:buFont typeface="+mj-lt"/>
              <a:buAutoNum type="arabicPeriod"/>
            </a:pPr>
            <a:r>
              <a:rPr lang="en-US" sz="1800" dirty="0">
                <a:solidFill>
                  <a:schemeClr val="accent3">
                    <a:lumMod val="25000"/>
                  </a:schemeClr>
                </a:solidFill>
                <a:latin typeface="Abadi" panose="020B0604020104020204" pitchFamily="34" charset="0"/>
              </a:rPr>
              <a:t> Red Markers → Failed Launches</a:t>
            </a:r>
          </a:p>
          <a:p>
            <a:pPr lvl="1">
              <a:spcBef>
                <a:spcPts val="1400"/>
              </a:spcBef>
            </a:pPr>
            <a:r>
              <a:rPr lang="en-US" sz="1400" dirty="0">
                <a:solidFill>
                  <a:schemeClr val="accent3">
                    <a:lumMod val="25000"/>
                  </a:schemeClr>
                </a:solidFill>
                <a:latin typeface="Abadi" panose="020B0604020104020204" pitchFamily="34" charset="0"/>
              </a:rPr>
              <a:t>Represents unsuccessful launch attempts where the booster failed to land. More red markers indicate higher failure rates at certain locations.</a:t>
            </a:r>
          </a:p>
          <a:p>
            <a:pPr marL="342900" indent="-342900">
              <a:spcBef>
                <a:spcPts val="1400"/>
              </a:spcBef>
              <a:buFont typeface="+mj-lt"/>
              <a:buAutoNum type="arabicPeriod"/>
            </a:pPr>
            <a:r>
              <a:rPr lang="en-US" sz="1800" dirty="0">
                <a:solidFill>
                  <a:schemeClr val="accent3">
                    <a:lumMod val="25000"/>
                  </a:schemeClr>
                </a:solidFill>
                <a:latin typeface="Abadi" panose="020B0604020104020204" pitchFamily="34" charset="0"/>
              </a:rPr>
              <a:t>Clustered Markers (Grouped Launches per Site)</a:t>
            </a:r>
          </a:p>
          <a:p>
            <a:pPr lvl="1">
              <a:spcBef>
                <a:spcPts val="1400"/>
              </a:spcBef>
            </a:pPr>
            <a:r>
              <a:rPr lang="en-US" sz="1400" dirty="0">
                <a:solidFill>
                  <a:schemeClr val="accent3">
                    <a:lumMod val="25000"/>
                  </a:schemeClr>
                </a:solidFill>
                <a:latin typeface="Abadi" panose="020B0604020104020204" pitchFamily="34" charset="0"/>
              </a:rPr>
              <a:t>Since many launches occur from the same sites, marker clusters help avoid overlapping. Clicking on a cluster zooms in to reveal individual launches.</a:t>
            </a:r>
          </a:p>
          <a:p>
            <a:pPr marL="342900" indent="-342900">
              <a:spcBef>
                <a:spcPts val="1400"/>
              </a:spcBef>
              <a:buFont typeface="+mj-lt"/>
              <a:buAutoNum type="arabicPeriod"/>
            </a:pPr>
            <a:r>
              <a:rPr lang="en-US" sz="1800" dirty="0">
                <a:solidFill>
                  <a:schemeClr val="accent3">
                    <a:lumMod val="25000"/>
                  </a:schemeClr>
                </a:solidFill>
                <a:latin typeface="Abadi" panose="020B0604020104020204" pitchFamily="34" charset="0"/>
              </a:rPr>
              <a:t>Popups with Launch Information</a:t>
            </a:r>
          </a:p>
          <a:p>
            <a:pPr lvl="1">
              <a:spcBef>
                <a:spcPts val="1400"/>
              </a:spcBef>
            </a:pPr>
            <a:r>
              <a:rPr lang="en-US" sz="1400" dirty="0">
                <a:solidFill>
                  <a:schemeClr val="accent3">
                    <a:lumMod val="25000"/>
                  </a:schemeClr>
                </a:solidFill>
                <a:latin typeface="Abadi" panose="020B0604020104020204" pitchFamily="34" charset="0"/>
              </a:rPr>
              <a:t>Clicking a marker displays launch details, including: Launch site name and Launch success or failure.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2</a:t>
            </a:r>
          </a:p>
        </p:txBody>
      </p:sp>
      <p:pic>
        <p:nvPicPr>
          <p:cNvPr id="7" name="Imagen 6">
            <a:extLst>
              <a:ext uri="{FF2B5EF4-FFF2-40B4-BE49-F238E27FC236}">
                <a16:creationId xmlns:a16="http://schemas.microsoft.com/office/drawing/2014/main" id="{32E66132-346B-43F4-8EBF-85CB7767CD94}"/>
              </a:ext>
            </a:extLst>
          </p:cNvPr>
          <p:cNvPicPr>
            <a:picLocks noChangeAspect="1"/>
          </p:cNvPicPr>
          <p:nvPr/>
        </p:nvPicPr>
        <p:blipFill>
          <a:blip r:embed="rId3"/>
          <a:stretch>
            <a:fillRect/>
          </a:stretch>
        </p:blipFill>
        <p:spPr>
          <a:xfrm>
            <a:off x="6845643" y="1680518"/>
            <a:ext cx="5214552" cy="402830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5609967" cy="4314825"/>
          </a:xfrm>
          <a:prstGeom prst="rect">
            <a:avLst/>
          </a:prstGeom>
        </p:spPr>
        <p:txBody>
          <a:bodyPr lIns="91440" tIns="45720" rIns="91440" bIns="45720" anchor="t">
            <a:normAutofit lnSpcReduction="1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Folium map visualizes a selected SpaceX launch site and its proximity to important infrastructure such as highways, railways, and coastlines. </a:t>
            </a:r>
          </a:p>
          <a:p>
            <a:pPr>
              <a:lnSpc>
                <a:spcPct val="100000"/>
              </a:lnSpc>
              <a:spcBef>
                <a:spcPts val="1400"/>
              </a:spcBef>
            </a:pPr>
            <a:r>
              <a:rPr lang="en-US" sz="1800" dirty="0">
                <a:solidFill>
                  <a:schemeClr val="accent3">
                    <a:lumMod val="25000"/>
                  </a:schemeClr>
                </a:solidFill>
                <a:latin typeface="Abadi" panose="020B0604020104020204" pitchFamily="34" charset="0"/>
              </a:rPr>
              <a:t>Important Elements in the Screenshot</a:t>
            </a:r>
          </a:p>
          <a:p>
            <a:pPr lvl="1">
              <a:lnSpc>
                <a:spcPct val="100000"/>
              </a:lnSpc>
              <a:spcBef>
                <a:spcPts val="1400"/>
              </a:spcBef>
            </a:pPr>
            <a:r>
              <a:rPr lang="en-US" sz="1400" dirty="0">
                <a:solidFill>
                  <a:schemeClr val="accent3">
                    <a:lumMod val="25000"/>
                  </a:schemeClr>
                </a:solidFill>
                <a:latin typeface="Abadi" panose="020B0604020104020204" pitchFamily="34" charset="0"/>
              </a:rPr>
              <a:t>Launch Site Marker: The launch site location is marked on the map. Helps identify key infrastructure around the launch site.</a:t>
            </a:r>
          </a:p>
          <a:p>
            <a:pPr lvl="1">
              <a:lnSpc>
                <a:spcPct val="100000"/>
              </a:lnSpc>
              <a:spcBef>
                <a:spcPts val="1400"/>
              </a:spcBef>
            </a:pPr>
            <a:r>
              <a:rPr lang="en-US" sz="1400" dirty="0">
                <a:solidFill>
                  <a:schemeClr val="accent3">
                    <a:lumMod val="25000"/>
                  </a:schemeClr>
                </a:solidFill>
                <a:latin typeface="Abadi" panose="020B0604020104020204" pitchFamily="34" charset="0"/>
              </a:rPr>
              <a:t> Distance Measurements: the script calculates and displays distances from the launch site to Nearest highway, Nearest railway, Nearest coastline and Nearest airport.</a:t>
            </a:r>
          </a:p>
          <a:p>
            <a:pPr lvl="1">
              <a:lnSpc>
                <a:spcPct val="100000"/>
              </a:lnSpc>
              <a:spcBef>
                <a:spcPts val="1400"/>
              </a:spcBef>
            </a:pPr>
            <a:r>
              <a:rPr lang="en-US" sz="1400" dirty="0">
                <a:solidFill>
                  <a:schemeClr val="accent3">
                    <a:lumMod val="25000"/>
                  </a:schemeClr>
                </a:solidFill>
                <a:latin typeface="Abadi" panose="020B0604020104020204" pitchFamily="34" charset="0"/>
              </a:rPr>
              <a:t> Proximity Markers: Railway, highway, and coastline are marked with distances. Clicking the markers displays the distance from the launch site.</a:t>
            </a:r>
          </a:p>
          <a:p>
            <a:pPr lvl="1">
              <a:lnSpc>
                <a:spcPct val="100000"/>
              </a:lnSpc>
              <a:spcBef>
                <a:spcPts val="1400"/>
              </a:spcBef>
            </a:pPr>
            <a:r>
              <a:rPr lang="en-US" sz="1400" dirty="0" err="1">
                <a:solidFill>
                  <a:schemeClr val="accent3">
                    <a:lumMod val="25000"/>
                  </a:schemeClr>
                </a:solidFill>
                <a:latin typeface="Abadi" panose="020B0604020104020204" pitchFamily="34" charset="0"/>
              </a:rPr>
              <a:t>PolyLine</a:t>
            </a:r>
            <a:r>
              <a:rPr lang="en-US" sz="1400" dirty="0">
                <a:solidFill>
                  <a:schemeClr val="accent3">
                    <a:lumMod val="25000"/>
                  </a:schemeClr>
                </a:solidFill>
                <a:latin typeface="Abadi" panose="020B0604020104020204" pitchFamily="34" charset="0"/>
              </a:rPr>
              <a:t> (Blue Line): A line is drawn between the launch site and the nearest coastline. Helps visualize the shortest path between both locations.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3</a:t>
            </a:r>
          </a:p>
        </p:txBody>
      </p:sp>
      <p:pic>
        <p:nvPicPr>
          <p:cNvPr id="4" name="Imagen 3">
            <a:extLst>
              <a:ext uri="{FF2B5EF4-FFF2-40B4-BE49-F238E27FC236}">
                <a16:creationId xmlns:a16="http://schemas.microsoft.com/office/drawing/2014/main" id="{CE8927A2-0C1D-DAFD-0CC5-7C0A3A5935CA}"/>
              </a:ext>
            </a:extLst>
          </p:cNvPr>
          <p:cNvPicPr>
            <a:picLocks noChangeAspect="1"/>
          </p:cNvPicPr>
          <p:nvPr/>
        </p:nvPicPr>
        <p:blipFill>
          <a:blip r:embed="rId3"/>
          <a:stretch>
            <a:fillRect/>
          </a:stretch>
        </p:blipFill>
        <p:spPr>
          <a:xfrm>
            <a:off x="6413157" y="1710748"/>
            <a:ext cx="5609967" cy="43148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9FA3288-6FA9-5700-30DB-96CFBBD87DF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348D99-F465-FD1C-5B39-BE6C11E472DB}"/>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CF425F01-366F-0D5A-299E-6FD7CD204E19}"/>
              </a:ext>
            </a:extLst>
          </p:cNvPr>
          <p:cNvSpPr txBox="1">
            <a:spLocks/>
          </p:cNvSpPr>
          <p:nvPr/>
        </p:nvSpPr>
        <p:spPr>
          <a:xfrm>
            <a:off x="1067760" y="1739751"/>
            <a:ext cx="9752640" cy="428582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Exploratory Data Analysis (EDA)</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Feature Engineering</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Data Preprocessing</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Model Selection &amp; Hyperparameter Tuning</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Model Evaluation</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Interactive Dashboard Development</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Geospatial Analysis with Folium</a:t>
            </a:r>
          </a:p>
        </p:txBody>
      </p:sp>
      <p:sp>
        <p:nvSpPr>
          <p:cNvPr id="19" name="Title 1">
            <a:extLst>
              <a:ext uri="{FF2B5EF4-FFF2-40B4-BE49-F238E27FC236}">
                <a16:creationId xmlns:a16="http://schemas.microsoft.com/office/drawing/2014/main" id="{18359E32-F3A7-7EDB-212C-BACAC6835F9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Summary of methodologies and results</a:t>
            </a:r>
            <a:endParaRPr lang="en-US" dirty="0">
              <a:solidFill>
                <a:srgbClr val="0B49CB"/>
              </a:solidFill>
            </a:endParaRPr>
          </a:p>
        </p:txBody>
      </p:sp>
    </p:spTree>
    <p:extLst>
      <p:ext uri="{BB962C8B-B14F-4D97-AF65-F5344CB8AC3E}">
        <p14:creationId xmlns:p14="http://schemas.microsoft.com/office/powerpoint/2010/main" val="37111379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32238"/>
            <a:ext cx="10795913" cy="4644725"/>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Which site has the largest number of successful launches?</a:t>
            </a:r>
          </a:p>
          <a:p>
            <a:pPr lvl="1">
              <a:lnSpc>
                <a:spcPct val="100000"/>
              </a:lnSpc>
              <a:spcBef>
                <a:spcPts val="1400"/>
              </a:spcBef>
            </a:pPr>
            <a:r>
              <a:rPr lang="en-US" sz="1400" dirty="0">
                <a:solidFill>
                  <a:schemeClr val="accent3">
                    <a:lumMod val="25000"/>
                  </a:schemeClr>
                </a:solidFill>
                <a:latin typeface="Abadi"/>
              </a:rPr>
              <a:t>The site with the largest slice in the pie chart when selecting "ALL" has the most successes.</a:t>
            </a:r>
          </a:p>
          <a:p>
            <a:pPr lvl="1">
              <a:lnSpc>
                <a:spcPct val="100000"/>
              </a:lnSpc>
              <a:spcBef>
                <a:spcPts val="1400"/>
              </a:spcBef>
            </a:pPr>
            <a:r>
              <a:rPr lang="en-US" sz="1400" dirty="0">
                <a:solidFill>
                  <a:schemeClr val="accent3">
                    <a:lumMod val="25000"/>
                  </a:schemeClr>
                </a:solidFill>
                <a:latin typeface="Abadi"/>
              </a:rPr>
              <a:t>Typically, the Kennedy Space Center (KSC) or Cape Canaveral (CCAFS) have high success counts.</a:t>
            </a:r>
          </a:p>
          <a:p>
            <a:pPr>
              <a:lnSpc>
                <a:spcPct val="100000"/>
              </a:lnSpc>
              <a:spcBef>
                <a:spcPts val="1400"/>
              </a:spcBef>
            </a:pPr>
            <a:r>
              <a:rPr lang="en-US" sz="1800" dirty="0">
                <a:solidFill>
                  <a:schemeClr val="accent3">
                    <a:lumMod val="25000"/>
                  </a:schemeClr>
                </a:solidFill>
                <a:latin typeface="Abadi"/>
              </a:rPr>
              <a:t>Which site has the highest success rate?</a:t>
            </a:r>
          </a:p>
          <a:p>
            <a:pPr lvl="1">
              <a:lnSpc>
                <a:spcPct val="100000"/>
              </a:lnSpc>
              <a:spcBef>
                <a:spcPts val="1400"/>
              </a:spcBef>
            </a:pPr>
            <a:r>
              <a:rPr lang="en-US" sz="1400" dirty="0">
                <a:solidFill>
                  <a:schemeClr val="accent3">
                    <a:lumMod val="25000"/>
                  </a:schemeClr>
                </a:solidFill>
                <a:latin typeface="Abadi"/>
              </a:rPr>
              <a:t>A higher percentage of the chart dedicated to class=1 for a specific site means a higher success rate. </a:t>
            </a:r>
          </a:p>
          <a:p>
            <a:pPr lvl="1">
              <a:lnSpc>
                <a:spcPct val="100000"/>
              </a:lnSpc>
              <a:spcBef>
                <a:spcPts val="1400"/>
              </a:spcBef>
            </a:pPr>
            <a:r>
              <a:rPr lang="en-US" sz="1400" dirty="0">
                <a:solidFill>
                  <a:schemeClr val="accent3">
                    <a:lumMod val="25000"/>
                  </a:schemeClr>
                </a:solidFill>
                <a:latin typeface="Abadi"/>
              </a:rPr>
              <a:t>Some sites may have fewer launches overall but a high success rate, while others might have a high failure rate</a:t>
            </a:r>
          </a:p>
          <a:p>
            <a:pPr lvl="1">
              <a:lnSpc>
                <a:spcPct val="100000"/>
              </a:lnSpc>
              <a:spcBef>
                <a:spcPts val="1400"/>
              </a:spcBef>
            </a:pPr>
            <a:endParaRPr lang="en-US" sz="14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1</a:t>
            </a:r>
          </a:p>
        </p:txBody>
      </p:sp>
      <p:pic>
        <p:nvPicPr>
          <p:cNvPr id="4" name="Imagen 3">
            <a:extLst>
              <a:ext uri="{FF2B5EF4-FFF2-40B4-BE49-F238E27FC236}">
                <a16:creationId xmlns:a16="http://schemas.microsoft.com/office/drawing/2014/main" id="{EC06CC1A-89AF-9AD0-9CB5-2CDDB99B3D06}"/>
              </a:ext>
            </a:extLst>
          </p:cNvPr>
          <p:cNvPicPr>
            <a:picLocks noChangeAspect="1"/>
          </p:cNvPicPr>
          <p:nvPr/>
        </p:nvPicPr>
        <p:blipFill>
          <a:blip r:embed="rId3"/>
          <a:stretch>
            <a:fillRect/>
          </a:stretch>
        </p:blipFill>
        <p:spPr>
          <a:xfrm>
            <a:off x="873210" y="3854600"/>
            <a:ext cx="10692713" cy="285299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25564" y="1508603"/>
            <a:ext cx="10551583" cy="4351338"/>
          </a:xfrm>
          <a:prstGeom prst="rect">
            <a:avLst/>
          </a:prstGeom>
        </p:spPr>
        <p:txBody>
          <a:bodyPr lIns="91440" tIns="45720" rIns="91440" bIns="45720" anchor="t">
            <a:normAutofit/>
          </a:bodyPr>
          <a:lstStyle/>
          <a:p>
            <a:r>
              <a:rPr lang="en-US" sz="1800" dirty="0"/>
              <a:t>Which Site Has the Highest Launch Success Ratio?</a:t>
            </a:r>
          </a:p>
          <a:p>
            <a:pPr lvl="1"/>
            <a:r>
              <a:rPr lang="en-US" sz="1400" dirty="0"/>
              <a:t>Based on past SpaceX launch data, Kennedy Space Center (KSC) often has a high success rate. However, the exact site needs to be verified using the dataset.</a:t>
            </a:r>
          </a:p>
          <a:p>
            <a:r>
              <a:rPr lang="en-US" sz="1800" dirty="0"/>
              <a:t>What Does the Pie Chart Reveal?</a:t>
            </a:r>
          </a:p>
          <a:p>
            <a:pPr lvl="1"/>
            <a:r>
              <a:rPr lang="en-US" sz="1400" dirty="0"/>
              <a:t>If the majority of the pie chart is occupied by class=1 (successful launches), it confirms that the site is highly reliable. </a:t>
            </a:r>
          </a:p>
          <a:p>
            <a:pPr lvl="1"/>
            <a:r>
              <a:rPr lang="en-US" sz="1400" dirty="0"/>
              <a:t>A very small class=0 portion suggests minimal failures. </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2</a:t>
            </a:r>
          </a:p>
        </p:txBody>
      </p:sp>
      <p:pic>
        <p:nvPicPr>
          <p:cNvPr id="7" name="Imagen 6">
            <a:extLst>
              <a:ext uri="{FF2B5EF4-FFF2-40B4-BE49-F238E27FC236}">
                <a16:creationId xmlns:a16="http://schemas.microsoft.com/office/drawing/2014/main" id="{2AE14722-DF2A-2318-8790-604694F977C5}"/>
              </a:ext>
            </a:extLst>
          </p:cNvPr>
          <p:cNvPicPr>
            <a:picLocks noChangeAspect="1"/>
          </p:cNvPicPr>
          <p:nvPr/>
        </p:nvPicPr>
        <p:blipFill>
          <a:blip r:embed="rId3"/>
          <a:stretch>
            <a:fillRect/>
          </a:stretch>
        </p:blipFill>
        <p:spPr>
          <a:xfrm>
            <a:off x="2026510" y="3256005"/>
            <a:ext cx="7577949" cy="338131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9636"/>
            <a:ext cx="10414662"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Relationship Between Payload and Success Rate</a:t>
            </a:r>
          </a:p>
          <a:p>
            <a:pPr lvl="1">
              <a:lnSpc>
                <a:spcPct val="100000"/>
              </a:lnSpc>
              <a:spcBef>
                <a:spcPts val="1400"/>
              </a:spcBef>
            </a:pPr>
            <a:r>
              <a:rPr lang="en-US" sz="1400" dirty="0">
                <a:solidFill>
                  <a:schemeClr val="accent3">
                    <a:lumMod val="25000"/>
                  </a:schemeClr>
                </a:solidFill>
                <a:latin typeface="Abadi" panose="020B0604020104020204" pitchFamily="34" charset="0"/>
              </a:rPr>
              <a:t>Medium Payloads (~2000-5000 kg) tend to have higher success rates compared to extremely low or very high payloads.</a:t>
            </a:r>
          </a:p>
          <a:p>
            <a:pPr lvl="1">
              <a:lnSpc>
                <a:spcPct val="100000"/>
              </a:lnSpc>
              <a:spcBef>
                <a:spcPts val="1400"/>
              </a:spcBef>
            </a:pPr>
            <a:r>
              <a:rPr lang="en-US" sz="1400" dirty="0">
                <a:solidFill>
                  <a:schemeClr val="accent3">
                    <a:lumMod val="25000"/>
                  </a:schemeClr>
                </a:solidFill>
                <a:latin typeface="Abadi" panose="020B0604020104020204" pitchFamily="34" charset="0"/>
              </a:rPr>
              <a:t>Heavy Payloads (&gt;6000 kg) have a mix of success and failures, indicating a possible technical challenge in launching heavier payloads.</a:t>
            </a:r>
          </a:p>
          <a:p>
            <a:pPr>
              <a:lnSpc>
                <a:spcPct val="100000"/>
              </a:lnSpc>
              <a:spcBef>
                <a:spcPts val="1400"/>
              </a:spcBef>
            </a:pPr>
            <a:r>
              <a:rPr lang="en-US" sz="1800" dirty="0">
                <a:solidFill>
                  <a:schemeClr val="accent3">
                    <a:lumMod val="25000"/>
                  </a:schemeClr>
                </a:solidFill>
                <a:latin typeface="Abadi" panose="020B0604020104020204" pitchFamily="34" charset="0"/>
              </a:rPr>
              <a:t>Best Performing Booster Version</a:t>
            </a:r>
          </a:p>
          <a:p>
            <a:pPr lvl="1">
              <a:lnSpc>
                <a:spcPct val="100000"/>
              </a:lnSpc>
              <a:spcBef>
                <a:spcPts val="1400"/>
              </a:spcBef>
            </a:pPr>
            <a:r>
              <a:rPr lang="en-US" sz="1400" dirty="0">
                <a:solidFill>
                  <a:schemeClr val="accent3">
                    <a:lumMod val="25000"/>
                  </a:schemeClr>
                </a:solidFill>
                <a:latin typeface="Abadi" panose="020B0604020104020204" pitchFamily="34" charset="0"/>
              </a:rPr>
              <a:t>Falcon 9 FT seems to have the highest concentration of successful launches across different payloads.</a:t>
            </a:r>
          </a:p>
          <a:p>
            <a:pPr lvl="1">
              <a:lnSpc>
                <a:spcPct val="100000"/>
              </a:lnSpc>
              <a:spcBef>
                <a:spcPts val="1400"/>
              </a:spcBef>
            </a:pPr>
            <a:r>
              <a:rPr lang="en-US" sz="1400" dirty="0">
                <a:solidFill>
                  <a:schemeClr val="accent3">
                    <a:lumMod val="25000"/>
                  </a:schemeClr>
                </a:solidFill>
                <a:latin typeface="Abadi" panose="020B0604020104020204" pitchFamily="34" charset="0"/>
              </a:rPr>
              <a:t>Older versions (e.g., Falcon 9 v1.1) show more failures, indicating an improvement in technology over time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3</a:t>
            </a:r>
          </a:p>
        </p:txBody>
      </p:sp>
      <p:pic>
        <p:nvPicPr>
          <p:cNvPr id="4" name="Imagen 3">
            <a:extLst>
              <a:ext uri="{FF2B5EF4-FFF2-40B4-BE49-F238E27FC236}">
                <a16:creationId xmlns:a16="http://schemas.microsoft.com/office/drawing/2014/main" id="{D33CE134-A541-A389-A398-10EDED59D99F}"/>
              </a:ext>
            </a:extLst>
          </p:cNvPr>
          <p:cNvPicPr>
            <a:picLocks noChangeAspect="1"/>
          </p:cNvPicPr>
          <p:nvPr/>
        </p:nvPicPr>
        <p:blipFill>
          <a:blip r:embed="rId3"/>
          <a:stretch>
            <a:fillRect/>
          </a:stretch>
        </p:blipFill>
        <p:spPr>
          <a:xfrm>
            <a:off x="296562" y="4114800"/>
            <a:ext cx="11615352" cy="252077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32396"/>
            <a:ext cx="5976778" cy="4894816"/>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bar chart compares the classification accuracy of four different machine learning models:</a:t>
            </a:r>
          </a:p>
          <a:p>
            <a:pPr lvl="1">
              <a:lnSpc>
                <a:spcPct val="100000"/>
              </a:lnSpc>
              <a:spcBef>
                <a:spcPts val="1400"/>
              </a:spcBef>
            </a:pPr>
            <a:r>
              <a:rPr lang="en-US" sz="1400" dirty="0">
                <a:solidFill>
                  <a:schemeClr val="accent3">
                    <a:lumMod val="25000"/>
                  </a:schemeClr>
                </a:solidFill>
                <a:latin typeface="Abadi" panose="020B0604020104020204" pitchFamily="34" charset="0"/>
              </a:rPr>
              <a:t>Logistic Regression – Accuracy: 0.85</a:t>
            </a:r>
          </a:p>
          <a:p>
            <a:pPr lvl="1">
              <a:lnSpc>
                <a:spcPct val="100000"/>
              </a:lnSpc>
              <a:spcBef>
                <a:spcPts val="1400"/>
              </a:spcBef>
            </a:pPr>
            <a:r>
              <a:rPr lang="en-US" sz="1400" dirty="0">
                <a:solidFill>
                  <a:schemeClr val="accent3">
                    <a:lumMod val="25000"/>
                  </a:schemeClr>
                </a:solidFill>
                <a:latin typeface="Abadi" panose="020B0604020104020204" pitchFamily="34" charset="0"/>
              </a:rPr>
              <a:t>Support Vector Machine (SVM) – Accuracy: 0.85</a:t>
            </a:r>
          </a:p>
          <a:p>
            <a:pPr lvl="1">
              <a:lnSpc>
                <a:spcPct val="100000"/>
              </a:lnSpc>
              <a:spcBef>
                <a:spcPts val="1400"/>
              </a:spcBef>
            </a:pPr>
            <a:r>
              <a:rPr lang="en-US" sz="1400" dirty="0">
                <a:solidFill>
                  <a:schemeClr val="accent3">
                    <a:lumMod val="25000"/>
                  </a:schemeClr>
                </a:solidFill>
                <a:latin typeface="Abadi" panose="020B0604020104020204" pitchFamily="34" charset="0"/>
              </a:rPr>
              <a:t>Decision Tree – Accuracy: 0.87</a:t>
            </a:r>
          </a:p>
          <a:p>
            <a:pPr lvl="1">
              <a:lnSpc>
                <a:spcPct val="100000"/>
              </a:lnSpc>
              <a:spcBef>
                <a:spcPts val="1400"/>
              </a:spcBef>
            </a:pPr>
            <a:r>
              <a:rPr lang="en-US" sz="1400" dirty="0">
                <a:solidFill>
                  <a:schemeClr val="accent3">
                    <a:lumMod val="25000"/>
                  </a:schemeClr>
                </a:solidFill>
                <a:latin typeface="Abadi" panose="020B0604020104020204" pitchFamily="34" charset="0"/>
              </a:rPr>
              <a:t>K-Nearest Neighbors (KNN) – Accuracy: 0.85 </a:t>
            </a:r>
          </a:p>
          <a:p>
            <a:pPr>
              <a:lnSpc>
                <a:spcPct val="100000"/>
              </a:lnSpc>
              <a:spcBef>
                <a:spcPts val="1400"/>
              </a:spcBef>
            </a:pPr>
            <a:r>
              <a:rPr lang="en-US" sz="1800" dirty="0">
                <a:solidFill>
                  <a:schemeClr val="accent3">
                    <a:lumMod val="25000"/>
                  </a:schemeClr>
                </a:solidFill>
                <a:latin typeface="Abadi" panose="020B0604020104020204" pitchFamily="34" charset="0"/>
              </a:rPr>
              <a:t>The Decision Tree model achieved the highest accuracy (0.87), indicating that it performed slightly better in classifying the data compared to the other models.</a:t>
            </a:r>
          </a:p>
          <a:p>
            <a:pPr>
              <a:lnSpc>
                <a:spcPct val="100000"/>
              </a:lnSpc>
              <a:spcBef>
                <a:spcPts val="1400"/>
              </a:spcBef>
            </a:pPr>
            <a:r>
              <a:rPr lang="en-US" sz="1800" dirty="0">
                <a:solidFill>
                  <a:schemeClr val="accent3">
                    <a:lumMod val="25000"/>
                  </a:schemeClr>
                </a:solidFill>
                <a:latin typeface="Abadi" panose="020B0604020104020204" pitchFamily="34" charset="0"/>
              </a:rPr>
              <a:t>The Logistic Regression, SVM, and KNN models all have the same accuracy (0.85), meaning they performed similarly in predicting the classification labels.</a:t>
            </a:r>
          </a:p>
          <a:p>
            <a:pPr>
              <a:lnSpc>
                <a:spcPct val="100000"/>
              </a:lnSpc>
              <a:spcBef>
                <a:spcPts val="1400"/>
              </a:spcBef>
            </a:pPr>
            <a:r>
              <a:rPr lang="en-US" sz="1800" dirty="0">
                <a:solidFill>
                  <a:schemeClr val="accent3">
                    <a:lumMod val="25000"/>
                  </a:schemeClr>
                </a:solidFill>
                <a:latin typeface="Abadi" panose="020B0604020104020204" pitchFamily="34" charset="0"/>
              </a:rPr>
              <a:t>The highest classification accuracy goes to Decision Tree with 0.87</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4C2A39F3-8196-E5C1-1C5F-D2138D1C7C45}"/>
              </a:ext>
            </a:extLst>
          </p:cNvPr>
          <p:cNvPicPr>
            <a:picLocks noChangeAspect="1"/>
          </p:cNvPicPr>
          <p:nvPr/>
        </p:nvPicPr>
        <p:blipFill>
          <a:blip r:embed="rId3"/>
          <a:stretch>
            <a:fillRect/>
          </a:stretch>
        </p:blipFill>
        <p:spPr>
          <a:xfrm>
            <a:off x="6944496" y="1532395"/>
            <a:ext cx="5089045" cy="489481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63065"/>
            <a:ext cx="6174486" cy="436250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This confusion matrix evaluates the performance of a Decision Tree model in classifying successful rocket landing</a:t>
            </a:r>
          </a:p>
          <a:p>
            <a:pPr>
              <a:lnSpc>
                <a:spcPct val="100000"/>
              </a:lnSpc>
              <a:spcBef>
                <a:spcPts val="1400"/>
              </a:spcBef>
            </a:pPr>
            <a:r>
              <a:rPr lang="en-US" sz="1800" dirty="0">
                <a:solidFill>
                  <a:schemeClr val="accent3">
                    <a:lumMod val="25000"/>
                  </a:schemeClr>
                </a:solidFill>
                <a:latin typeface="Abadi" panose="020B0604020104020204" pitchFamily="34" charset="0"/>
              </a:rPr>
              <a:t>The model performs reasonably well, but there is room for improvement.</a:t>
            </a:r>
          </a:p>
          <a:p>
            <a:pPr>
              <a:lnSpc>
                <a:spcPct val="100000"/>
              </a:lnSpc>
              <a:spcBef>
                <a:spcPts val="1400"/>
              </a:spcBef>
            </a:pPr>
            <a:r>
              <a:rPr lang="en-US" sz="1800" dirty="0">
                <a:solidFill>
                  <a:schemeClr val="accent3">
                    <a:lumMod val="25000"/>
                  </a:schemeClr>
                </a:solidFill>
                <a:latin typeface="Abadi" panose="020B0604020104020204" pitchFamily="34" charset="0"/>
              </a:rPr>
              <a:t>It has high precision in identifying successful landings but moderate recall, meaning it sometimes fails to detect actual landings.</a:t>
            </a:r>
          </a:p>
          <a:p>
            <a:pPr>
              <a:lnSpc>
                <a:spcPct val="100000"/>
              </a:lnSpc>
              <a:spcBef>
                <a:spcPts val="1400"/>
              </a:spcBef>
            </a:pPr>
            <a:r>
              <a:rPr lang="en-US" sz="1800" dirty="0">
                <a:solidFill>
                  <a:schemeClr val="accent3">
                    <a:lumMod val="25000"/>
                  </a:schemeClr>
                </a:solidFill>
                <a:latin typeface="Abadi" panose="020B0604020104020204" pitchFamily="34" charset="0"/>
              </a:rPr>
              <a:t>To improve, techniques like class balancing, hyperparameter tuning, or more advanced models like Random Forest or SVM could be applied </a:t>
            </a:r>
          </a:p>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536E402F-B5E1-AB37-6A66-2216203AD449}"/>
              </a:ext>
            </a:extLst>
          </p:cNvPr>
          <p:cNvPicPr>
            <a:picLocks noChangeAspect="1"/>
          </p:cNvPicPr>
          <p:nvPr/>
        </p:nvPicPr>
        <p:blipFill>
          <a:blip r:embed="rId3"/>
          <a:stretch>
            <a:fillRect/>
          </a:stretch>
        </p:blipFill>
        <p:spPr>
          <a:xfrm>
            <a:off x="7290485" y="1663065"/>
            <a:ext cx="4670855" cy="436250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524"/>
            <a:ext cx="10687961" cy="471886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predictive analysis using the Decision Tree model shows a moderate level of accuracy (72.2%) in predicting whether a rocket successfully lands or not. While the model performs well in correctly identifying successful landings (precision = 88.9%), it has a moderate recall (66.7%), meaning that some actual landings are misclassified as failures.</a:t>
            </a:r>
          </a:p>
          <a:p>
            <a:pPr>
              <a:lnSpc>
                <a:spcPct val="100000"/>
              </a:lnSpc>
              <a:spcBef>
                <a:spcPts val="1400"/>
              </a:spcBef>
            </a:pPr>
            <a:r>
              <a:rPr lang="en-US" sz="1800" dirty="0">
                <a:solidFill>
                  <a:schemeClr val="accent3">
                    <a:lumMod val="25000"/>
                  </a:schemeClr>
                </a:solidFill>
                <a:latin typeface="Abadi" panose="020B0604020104020204" pitchFamily="34" charset="0"/>
              </a:rPr>
              <a:t>High precision (88.9%) ensures that when the model predicts a successful landing, it is usually correct.</a:t>
            </a:r>
          </a:p>
          <a:p>
            <a:pPr>
              <a:lnSpc>
                <a:spcPct val="100000"/>
              </a:lnSpc>
              <a:spcBef>
                <a:spcPts val="1400"/>
              </a:spcBef>
            </a:pPr>
            <a:r>
              <a:rPr lang="en-US" sz="1800" dirty="0">
                <a:solidFill>
                  <a:schemeClr val="accent3">
                    <a:lumMod val="25000"/>
                  </a:schemeClr>
                </a:solidFill>
                <a:latin typeface="Abadi" panose="020B0604020104020204" pitchFamily="34" charset="0"/>
              </a:rPr>
              <a:t>The model correctly identifies true negatives (rockets that did not land) 83.3% of the time (TN rate = 5/6).</a:t>
            </a:r>
          </a:p>
          <a:p>
            <a:pPr>
              <a:lnSpc>
                <a:spcPct val="100000"/>
              </a:lnSpc>
              <a:spcBef>
                <a:spcPts val="1400"/>
              </a:spcBef>
            </a:pPr>
            <a:r>
              <a:rPr lang="en-US" sz="1800" dirty="0">
                <a:solidFill>
                  <a:schemeClr val="accent3">
                    <a:lumMod val="25000"/>
                  </a:schemeClr>
                </a:solidFill>
                <a:latin typeface="Abadi" panose="020B0604020104020204" pitchFamily="34" charset="0"/>
              </a:rPr>
              <a:t>The recall of 66.7% indicates that the model fails to detect some actual landings, potentially leading to missed opportunities in decision-making.</a:t>
            </a:r>
          </a:p>
          <a:p>
            <a:pPr>
              <a:lnSpc>
                <a:spcPct val="100000"/>
              </a:lnSpc>
              <a:spcBef>
                <a:spcPts val="1400"/>
              </a:spcBef>
            </a:pPr>
            <a:r>
              <a:rPr lang="en-US" sz="1800" dirty="0">
                <a:solidFill>
                  <a:schemeClr val="accent3">
                    <a:lumMod val="25000"/>
                  </a:schemeClr>
                </a:solidFill>
                <a:latin typeface="Abadi" panose="020B0604020104020204" pitchFamily="34" charset="0"/>
              </a:rPr>
              <a:t>4 false negatives (landed but predicted as "Did not land") suggest that the model might not generalize well to all scenarios.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4886"/>
            <a:ext cx="10155617" cy="47844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lgn="just">
              <a:spcBef>
                <a:spcPts val="1400"/>
              </a:spcBef>
              <a:buNone/>
            </a:pPr>
            <a:r>
              <a:rPr lang="en-US" sz="1700" dirty="0">
                <a:solidFill>
                  <a:schemeClr val="accent3">
                    <a:lumMod val="25000"/>
                  </a:schemeClr>
                </a:solidFill>
                <a:latin typeface="Abadi" panose="020B0604020104020204" pitchFamily="34" charset="0"/>
              </a:rPr>
              <a:t>SpaceX, founded by Elon Musk in 2002, has revolutionized space exploration with the goal of making space travel more affordable and sustainable. One of its major innovations is the development of reusable rocket boosters, which significantly reduce launch costs. However, successful booster landings are critical to achieving this cost efficiency. This project leverages machine learning techniques, geospatial analysis, and interactive dashboards to analyze past SpaceX launches and predict the likelihood of a successful rocket landing. By identifying patterns in launch success, we can provide insights that may improve future missions and contribute to advancing commercial spaceflight.</a:t>
            </a:r>
          </a:p>
          <a:p>
            <a:pPr marL="0" indent="0" algn="just">
              <a:spcBef>
                <a:spcPts val="1400"/>
              </a:spcBef>
              <a:buNone/>
            </a:pPr>
            <a:endParaRPr lang="en-US" sz="17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buFont typeface="Arial" panose="020B0604020202020204" pitchFamily="34" charset="0"/>
              <a:buChar char="•"/>
            </a:pPr>
            <a:r>
              <a:rPr lang="en-US" sz="1700" dirty="0">
                <a:solidFill>
                  <a:schemeClr val="tx1"/>
                </a:solidFill>
                <a:latin typeface="Abadi" panose="020B0604020104020204" pitchFamily="34" charset="0"/>
              </a:rPr>
              <a:t>What factors contribute to the success or failure of a SpaceX rocket landing?</a:t>
            </a:r>
          </a:p>
          <a:p>
            <a:pPr>
              <a:buFont typeface="Arial" panose="020B0604020202020204" pitchFamily="34" charset="0"/>
              <a:buChar char="•"/>
            </a:pPr>
            <a:r>
              <a:rPr lang="en-US" sz="1700" dirty="0">
                <a:solidFill>
                  <a:schemeClr val="tx1"/>
                </a:solidFill>
                <a:latin typeface="Abadi" panose="020B0604020104020204" pitchFamily="34" charset="0"/>
              </a:rPr>
              <a:t>How does payload mass affect the likelihood of a successful landing?</a:t>
            </a:r>
          </a:p>
          <a:p>
            <a:pPr>
              <a:buFont typeface="Arial" panose="020B0604020202020204" pitchFamily="34" charset="0"/>
              <a:buChar char="•"/>
            </a:pPr>
            <a:r>
              <a:rPr lang="en-US" sz="1700" dirty="0">
                <a:solidFill>
                  <a:schemeClr val="tx1"/>
                </a:solidFill>
                <a:latin typeface="Abadi" panose="020B0604020104020204" pitchFamily="34" charset="0"/>
              </a:rPr>
              <a:t>Do certain launch sites have higher success rates than others?</a:t>
            </a:r>
          </a:p>
          <a:p>
            <a:pPr>
              <a:buFont typeface="Arial" panose="020B0604020202020204" pitchFamily="34" charset="0"/>
              <a:buChar char="•"/>
            </a:pPr>
            <a:r>
              <a:rPr lang="en-US" sz="1700" dirty="0">
                <a:solidFill>
                  <a:schemeClr val="tx1"/>
                </a:solidFill>
                <a:latin typeface="Abadi" panose="020B0604020104020204" pitchFamily="34" charset="0"/>
              </a:rPr>
              <a:t>What is the impact of different orbit types on mission success?</a:t>
            </a:r>
          </a:p>
          <a:p>
            <a:pPr>
              <a:buFont typeface="Arial" panose="020B0604020202020204" pitchFamily="34" charset="0"/>
              <a:buChar char="•"/>
            </a:pPr>
            <a:r>
              <a:rPr lang="en-US" sz="1700" dirty="0">
                <a:solidFill>
                  <a:schemeClr val="tx1"/>
                </a:solidFill>
                <a:latin typeface="Abadi" panose="020B0604020104020204" pitchFamily="34" charset="0"/>
              </a:rPr>
              <a:t>How have SpaceX's landing success rates evolved over time?</a:t>
            </a:r>
          </a:p>
          <a:p>
            <a:pPr>
              <a:buFont typeface="Arial" panose="020B0604020202020204" pitchFamily="34" charset="0"/>
              <a:buChar char="•"/>
            </a:pPr>
            <a:r>
              <a:rPr lang="en-US" sz="1700" dirty="0">
                <a:solidFill>
                  <a:schemeClr val="tx1"/>
                </a:solidFill>
                <a:latin typeface="Abadi" panose="020B0604020104020204" pitchFamily="34" charset="0"/>
              </a:rPr>
              <a:t>Can machine learning models accurately predict future launch outcomes based on historical data?</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39485"/>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The dataset was sourced from publicly available SpaceX launch records and NASA archives. Data was gathered from APIs, CSV files, and SQL databases. </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The dataset was cleaned by handling missing values and removing duplicate records. Data was formatted into a structured format suitable for machine learning models.</a:t>
            </a:r>
          </a:p>
          <a:p>
            <a:pPr>
              <a:lnSpc>
                <a:spcPct val="120000"/>
              </a:lnSpc>
              <a:spcBef>
                <a:spcPts val="1400"/>
              </a:spcBef>
            </a:pPr>
            <a:r>
              <a:rPr lang="en-US" sz="72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6000" dirty="0">
                <a:solidFill>
                  <a:schemeClr val="bg1">
                    <a:lumMod val="50000"/>
                  </a:schemeClr>
                </a:solidFill>
                <a:latin typeface="Abadi"/>
              </a:rPr>
              <a:t>Used SQL queries to analyze launch trends and filter relevant data. Created bar charts, scatter plots, and heatmaps to explore relationships between variables. Analyzed success rates based on different launch parameters.</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lvl="1">
              <a:lnSpc>
                <a:spcPct val="120000"/>
              </a:lnSpc>
              <a:spcBef>
                <a:spcPts val="1400"/>
              </a:spcBef>
            </a:pPr>
            <a:r>
              <a:rPr lang="en-US" sz="5600" dirty="0">
                <a:solidFill>
                  <a:schemeClr val="bg1">
                    <a:lumMod val="50000"/>
                  </a:schemeClr>
                </a:solidFill>
                <a:latin typeface="Abadi"/>
              </a:rPr>
              <a:t>Developed an interactive dashboard using Dash and </a:t>
            </a:r>
            <a:r>
              <a:rPr lang="en-US" sz="5600" dirty="0" err="1">
                <a:solidFill>
                  <a:schemeClr val="bg1">
                    <a:lumMod val="50000"/>
                  </a:schemeClr>
                </a:solidFill>
                <a:latin typeface="Abadi"/>
              </a:rPr>
              <a:t>Plotly</a:t>
            </a:r>
            <a:r>
              <a:rPr lang="en-US" sz="5600" dirty="0">
                <a:solidFill>
                  <a:schemeClr val="bg1">
                    <a:lumMod val="50000"/>
                  </a:schemeClr>
                </a:solidFill>
                <a:latin typeface="Abadi"/>
              </a:rPr>
              <a:t>. Used Folium to create maps with markers</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1">
                    <a:lumMod val="50000"/>
                  </a:schemeClr>
                </a:solidFill>
                <a:latin typeface="Abadi"/>
              </a:rPr>
              <a:t>Trained and tested four machine learning models. Evaluated model performance using accuracy scores and confusion matrices.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43078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89156"/>
            <a:ext cx="10515600" cy="5138056"/>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a:t>
            </a:r>
          </a:p>
          <a:p>
            <a:pPr lvl="1">
              <a:lnSpc>
                <a:spcPct val="100000"/>
              </a:lnSpc>
              <a:spcBef>
                <a:spcPts val="1400"/>
              </a:spcBef>
            </a:pPr>
            <a:r>
              <a:rPr lang="en-US" sz="1600" dirty="0">
                <a:latin typeface="Abadi" panose="020B0604020104020204" pitchFamily="34" charset="0"/>
              </a:rPr>
              <a:t>Historical SpaceX launch records were obtained from publicly available datasets and NASA archives. The SpaceX API was used to fetch real-time launch data, payload details, and mission outcomes. Web scraping techniques were applied to gather supplementary metadata from Wikipedia and aerospace websites. The collected data was stored in SQL databases and CSV files for structured analysis.</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process.</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Data Sources</a:t>
            </a:r>
          </a:p>
          <a:p>
            <a:pPr lvl="2">
              <a:lnSpc>
                <a:spcPct val="100000"/>
              </a:lnSpc>
              <a:spcBef>
                <a:spcPts val="1400"/>
              </a:spcBef>
            </a:pPr>
            <a:r>
              <a:rPr lang="en-US" sz="1400" dirty="0">
                <a:solidFill>
                  <a:schemeClr val="accent3">
                    <a:lumMod val="25000"/>
                  </a:schemeClr>
                </a:solidFill>
                <a:latin typeface="Abadi" panose="020B0604020104020204" pitchFamily="34" charset="0"/>
              </a:rPr>
              <a:t>Public datasets, Space X API and Web Scrapping</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Data Extraction</a:t>
            </a:r>
          </a:p>
          <a:p>
            <a:pPr lvl="2">
              <a:lnSpc>
                <a:spcPct val="100000"/>
              </a:lnSpc>
              <a:spcBef>
                <a:spcPts val="1400"/>
              </a:spcBef>
            </a:pPr>
            <a:r>
              <a:rPr lang="en-US" sz="1400" dirty="0">
                <a:solidFill>
                  <a:schemeClr val="accent3">
                    <a:lumMod val="25000"/>
                  </a:schemeClr>
                </a:solidFill>
                <a:latin typeface="Abadi" panose="020B0604020104020204" pitchFamily="34" charset="0"/>
              </a:rPr>
              <a:t>API calls, downloading datasets and running web scrappers</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Data Wrangling</a:t>
            </a:r>
          </a:p>
          <a:p>
            <a:pPr lvl="2">
              <a:lnSpc>
                <a:spcPct val="100000"/>
              </a:lnSpc>
              <a:spcBef>
                <a:spcPts val="1400"/>
              </a:spcBef>
            </a:pPr>
            <a:r>
              <a:rPr lang="en-US" sz="1400" dirty="0">
                <a:solidFill>
                  <a:schemeClr val="accent3">
                    <a:lumMod val="25000"/>
                  </a:schemeClr>
                </a:solidFill>
                <a:latin typeface="Abadi" panose="020B0604020104020204" pitchFamily="34" charset="0"/>
              </a:rPr>
              <a:t>Handling missing values, removing duplicates and structuring the dataset</a:t>
            </a:r>
          </a:p>
          <a:p>
            <a:pPr marL="800100" lvl="1" indent="-3429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Storage &amp; Processing</a:t>
            </a:r>
          </a:p>
          <a:p>
            <a:pPr lvl="2">
              <a:lnSpc>
                <a:spcPct val="100000"/>
              </a:lnSpc>
              <a:spcBef>
                <a:spcPts val="1400"/>
              </a:spcBef>
            </a:pPr>
            <a:r>
              <a:rPr lang="en-US" sz="1400" dirty="0">
                <a:solidFill>
                  <a:schemeClr val="accent3">
                    <a:lumMod val="25000"/>
                  </a:schemeClr>
                </a:solidFill>
                <a:latin typeface="Abadi" panose="020B0604020104020204" pitchFamily="34" charset="0"/>
              </a:rPr>
              <a:t>Saving to CSV/SQL, feature engineering and normalization &amp; standardization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This data extraction process retrieves information about Falcon 9 and Falcon Heavy rocket launches using two approaches:</a:t>
            </a:r>
          </a:p>
          <a:p>
            <a:pPr>
              <a:lnSpc>
                <a:spcPct val="100000"/>
              </a:lnSpc>
              <a:spcBef>
                <a:spcPts val="1400"/>
              </a:spcBef>
            </a:pPr>
            <a:r>
              <a:rPr lang="en-US" sz="1600" dirty="0">
                <a:solidFill>
                  <a:schemeClr val="accent3">
                    <a:lumMod val="25000"/>
                  </a:schemeClr>
                </a:solidFill>
                <a:latin typeface="Abadi" panose="020B0604020104020204" pitchFamily="34" charset="0"/>
              </a:rPr>
              <a:t>Web Scraping: Extracting data from Wikipedia with Python, </a:t>
            </a:r>
            <a:r>
              <a:rPr lang="en-US" sz="1600" dirty="0" err="1">
                <a:solidFill>
                  <a:schemeClr val="accent3">
                    <a:lumMod val="25000"/>
                  </a:schemeClr>
                </a:solidFill>
                <a:latin typeface="Abadi" panose="020B0604020104020204" pitchFamily="34" charset="0"/>
              </a:rPr>
              <a:t>BeautifulSoup</a:t>
            </a:r>
            <a:r>
              <a:rPr lang="en-US" sz="1600" dirty="0">
                <a:solidFill>
                  <a:schemeClr val="accent3">
                    <a:lumMod val="25000"/>
                  </a:schemeClr>
                </a:solidFill>
                <a:latin typeface="Abadi" panose="020B0604020104020204" pitchFamily="34" charset="0"/>
              </a:rPr>
              <a:t>, and Pandas.</a:t>
            </a:r>
          </a:p>
          <a:p>
            <a:pPr>
              <a:lnSpc>
                <a:spcPct val="100000"/>
              </a:lnSpc>
              <a:spcBef>
                <a:spcPts val="1400"/>
              </a:spcBef>
            </a:pPr>
            <a:r>
              <a:rPr lang="en-US" sz="1600" dirty="0">
                <a:solidFill>
                  <a:schemeClr val="accent3">
                    <a:lumMod val="25000"/>
                  </a:schemeClr>
                </a:solidFill>
                <a:latin typeface="Abadi" panose="020B0604020104020204" pitchFamily="34" charset="0"/>
              </a:rPr>
              <a:t>API Request: Fetching data from the SpaceX API using requests and Pandas.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URL: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https://github.com/rahidalgo08/testrepo/blob/8196a66fbd644c845e5cb25e9336fc4fbf6dd28c/Data%20collection%20-%20SpaceX%20API</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Imagen 8">
            <a:extLst>
              <a:ext uri="{FF2B5EF4-FFF2-40B4-BE49-F238E27FC236}">
                <a16:creationId xmlns:a16="http://schemas.microsoft.com/office/drawing/2014/main" id="{1AB30179-443A-B432-B596-3DEB1D08D719}"/>
              </a:ext>
            </a:extLst>
          </p:cNvPr>
          <p:cNvPicPr>
            <a:picLocks noChangeAspect="1"/>
          </p:cNvPicPr>
          <p:nvPr/>
        </p:nvPicPr>
        <p:blipFill>
          <a:blip r:embed="rId3"/>
          <a:stretch>
            <a:fillRect/>
          </a:stretch>
        </p:blipFill>
        <p:spPr>
          <a:xfrm>
            <a:off x="5910262" y="1697164"/>
            <a:ext cx="5460999" cy="4397121"/>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510</TotalTime>
  <Words>5338</Words>
  <Application>Microsoft Office PowerPoint</Application>
  <PresentationFormat>Panorámica</PresentationFormat>
  <Paragraphs>403</Paragraphs>
  <Slides>47</Slides>
  <Notes>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47</vt:i4>
      </vt:variant>
    </vt:vector>
  </HeadingPairs>
  <TitlesOfParts>
    <vt:vector size="52"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Sebastian Hidalgo</cp:lastModifiedBy>
  <cp:revision>258</cp:revision>
  <dcterms:created xsi:type="dcterms:W3CDTF">2021-04-29T18:58:34Z</dcterms:created>
  <dcterms:modified xsi:type="dcterms:W3CDTF">2025-02-14T16:47:40Z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